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6" r:id="rId2"/>
    <p:sldId id="298" r:id="rId3"/>
    <p:sldId id="264" r:id="rId4"/>
    <p:sldId id="263" r:id="rId5"/>
    <p:sldId id="312" r:id="rId6"/>
    <p:sldId id="316" r:id="rId7"/>
    <p:sldId id="318" r:id="rId8"/>
    <p:sldId id="319" r:id="rId9"/>
    <p:sldId id="320" r:id="rId10"/>
    <p:sldId id="262" r:id="rId11"/>
    <p:sldId id="265" r:id="rId12"/>
    <p:sldId id="267" r:id="rId13"/>
    <p:sldId id="317" r:id="rId14"/>
    <p:sldId id="258" r:id="rId15"/>
    <p:sldId id="259" r:id="rId16"/>
  </p:sldIdLst>
  <p:sldSz cx="10691813" cy="7559675"/>
  <p:notesSz cx="6858000" cy="91440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520700" indent="-635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1041400" indent="-1270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563688" indent="-1920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2084388" indent="-255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3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8B4"/>
    <a:srgbClr val="0A50A1"/>
    <a:srgbClr val="2A43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2" autoAdjust="0"/>
    <p:restoredTop sz="94667" autoAdjust="0"/>
  </p:normalViewPr>
  <p:slideViewPr>
    <p:cSldViewPr>
      <p:cViewPr varScale="1">
        <p:scale>
          <a:sx n="90" d="100"/>
          <a:sy n="90" d="100"/>
        </p:scale>
        <p:origin x="480" y="90"/>
      </p:cViewPr>
      <p:guideLst>
        <p:guide orient="horz" pos="2381"/>
        <p:guide pos="33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CC6C915F-C3DB-4568-96C8-ABFCBF5B84D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AC18867-2CDB-4E72-84F5-75E3A3A7687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7142010-2DBD-4883-8A41-5C4E2F44B992}" type="datetimeFigureOut">
              <a:rPr lang="de-DE"/>
              <a:pPr>
                <a:defRPr/>
              </a:pPr>
              <a:t>20.05.2019</a:t>
            </a:fld>
            <a:endParaRPr lang="de-DE"/>
          </a:p>
        </p:txBody>
      </p:sp>
      <p:sp>
        <p:nvSpPr>
          <p:cNvPr id="4" name="Folienbildplatzhalter 3">
            <a:extLst>
              <a:ext uri="{FF2B5EF4-FFF2-40B4-BE49-F238E27FC236}">
                <a16:creationId xmlns:a16="http://schemas.microsoft.com/office/drawing/2014/main" id="{80E5E992-1AEA-4FEF-9B5A-0E85CE93E35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>
            <a:extLst>
              <a:ext uri="{FF2B5EF4-FFF2-40B4-BE49-F238E27FC236}">
                <a16:creationId xmlns:a16="http://schemas.microsoft.com/office/drawing/2014/main" id="{0FF45F53-CCDE-49B7-91F9-03A8872537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570D35A-06EF-4833-902D-C46BDA3B6FB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0BB6365-EB0C-43D6-A1E6-EE0E9D65C8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19F28B9D-C286-4216-93A7-04113C96A25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olienbildplatzhalter 1">
            <a:extLst>
              <a:ext uri="{FF2B5EF4-FFF2-40B4-BE49-F238E27FC236}">
                <a16:creationId xmlns:a16="http://schemas.microsoft.com/office/drawing/2014/main" id="{64079FEB-4832-457B-A956-B268A3CB3B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izenplatzhalter 2">
            <a:extLst>
              <a:ext uri="{FF2B5EF4-FFF2-40B4-BE49-F238E27FC236}">
                <a16:creationId xmlns:a16="http://schemas.microsoft.com/office/drawing/2014/main" id="{C49177A0-1FC5-481D-AEA1-6FCB6BE360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/>
          </a:p>
        </p:txBody>
      </p:sp>
      <p:sp>
        <p:nvSpPr>
          <p:cNvPr id="5124" name="Foliennummernplatzhalter 3">
            <a:extLst>
              <a:ext uri="{FF2B5EF4-FFF2-40B4-BE49-F238E27FC236}">
                <a16:creationId xmlns:a16="http://schemas.microsoft.com/office/drawing/2014/main" id="{165E7641-2E08-44F5-8CCB-996D4CAF14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C7E9D3F-F679-4C83-97F6-2F1674361E1E}" type="slidenum">
              <a:rPr lang="de-DE" altLang="de-DE" smtClean="0"/>
              <a:pPr/>
              <a:t>2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873E16CF-15A1-449D-90F8-8D7519E715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izenplatzhalter 2">
            <a:extLst>
              <a:ext uri="{FF2B5EF4-FFF2-40B4-BE49-F238E27FC236}">
                <a16:creationId xmlns:a16="http://schemas.microsoft.com/office/drawing/2014/main" id="{51738E25-9FBE-49C5-86CA-7F5F6DA800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/>
          </a:p>
        </p:txBody>
      </p:sp>
      <p:sp>
        <p:nvSpPr>
          <p:cNvPr id="9220" name="Foliennummernplatzhalter 3">
            <a:extLst>
              <a:ext uri="{FF2B5EF4-FFF2-40B4-BE49-F238E27FC236}">
                <a16:creationId xmlns:a16="http://schemas.microsoft.com/office/drawing/2014/main" id="{EE8C2387-3D08-4B53-B2DB-B3B4CA83F1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3C92882-3A65-4266-9D07-C325C76E548C}" type="slidenum">
              <a:rPr lang="de-DE" altLang="de-DE" smtClean="0"/>
              <a:pPr/>
              <a:t>5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Folienbildplatzhalter 1">
            <a:extLst>
              <a:ext uri="{FF2B5EF4-FFF2-40B4-BE49-F238E27FC236}">
                <a16:creationId xmlns:a16="http://schemas.microsoft.com/office/drawing/2014/main" id="{D5CFFD23-CD10-4B5A-B29A-7F2483ABFA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izenplatzhalter 2">
            <a:extLst>
              <a:ext uri="{FF2B5EF4-FFF2-40B4-BE49-F238E27FC236}">
                <a16:creationId xmlns:a16="http://schemas.microsoft.com/office/drawing/2014/main" id="{587D09BA-73C3-4679-A25F-454D441A8B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/>
          </a:p>
        </p:txBody>
      </p:sp>
      <p:sp>
        <p:nvSpPr>
          <p:cNvPr id="11268" name="Foliennummernplatzhalter 3">
            <a:extLst>
              <a:ext uri="{FF2B5EF4-FFF2-40B4-BE49-F238E27FC236}">
                <a16:creationId xmlns:a16="http://schemas.microsoft.com/office/drawing/2014/main" id="{E5CD7E1E-9767-4F55-BA67-10A9571BBA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AB40D4F-1861-424C-97C6-C484367D4791}" type="slidenum">
              <a:rPr lang="de-DE" altLang="de-DE" smtClean="0"/>
              <a:pPr/>
              <a:t>6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Folienbildplatzhalter 1">
            <a:extLst>
              <a:ext uri="{FF2B5EF4-FFF2-40B4-BE49-F238E27FC236}">
                <a16:creationId xmlns:a16="http://schemas.microsoft.com/office/drawing/2014/main" id="{D8DA98F7-1402-4189-BED6-2F8B0A881AB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izenplatzhalter 2">
            <a:extLst>
              <a:ext uri="{FF2B5EF4-FFF2-40B4-BE49-F238E27FC236}">
                <a16:creationId xmlns:a16="http://schemas.microsoft.com/office/drawing/2014/main" id="{59713E8F-4964-4DC3-AA00-66475B00E1B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/>
          </a:p>
        </p:txBody>
      </p:sp>
      <p:sp>
        <p:nvSpPr>
          <p:cNvPr id="16388" name="Foliennummernplatzhalter 3">
            <a:extLst>
              <a:ext uri="{FF2B5EF4-FFF2-40B4-BE49-F238E27FC236}">
                <a16:creationId xmlns:a16="http://schemas.microsoft.com/office/drawing/2014/main" id="{3C7B6D68-2F4F-40C9-8864-DC864CEFBC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E446E0E-2B85-4016-B489-6286B3D8F2F8}" type="slidenum">
              <a:rPr lang="de-DE" altLang="de-DE" smtClean="0">
                <a:solidFill>
                  <a:srgbClr val="000000"/>
                </a:solidFill>
              </a:rPr>
              <a:pPr/>
              <a:t>11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EB07CD-EEC8-4E70-8904-98422E817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90BED2-19FF-4C26-AE88-DC35EE0FC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D6F486-B50C-43A1-908B-F5D65701B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8F452F-507C-4C29-95C6-8E17995D3324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21740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7FDA93-99E1-43BF-9974-346848E95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B1EB76-6326-4B6A-BC00-853CBE181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D86F7E-A444-485B-A19D-489EB872D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1061C1-DE45-4517-8067-2CE9F8280FA5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997518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EB397C-B3B3-4CEF-B570-1687CC6C8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8C22C8-F4E9-465C-8665-C9EFDA28C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B21DC9-418A-4EF5-BAE9-841869EAE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4B2565-4E79-4BA1-BA63-AF79C4B067FF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697072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FBAD2F-ABBA-4862-AB7F-6EBE74B5E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0CB7D3-8A1D-494F-B5EE-A54A759E6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79A6EC-F3B5-499B-9625-5F38FB8A0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518E3-BDD1-47FF-8774-8512BE31ED23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35043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600ACF-EE72-47B7-A84C-F61DF11B8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D994F-3AD6-4D13-B802-FDE18EF5B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CFF0FD-D1D6-45D9-9B69-FF572755E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81CC3-96AB-4F03-98BE-0A8FE169D982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81701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EE892AA-EA8E-4454-865F-8A00017C8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8DED695-6863-42DE-8526-F931F4500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DEC9475-7499-4CB4-97CB-63395EFD7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53E6A8-93F1-4EF2-8595-E290ECB5B4D7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263932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625D7AD-C92E-4CFB-8601-67ADFC700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7B18DB2-08EB-47A9-AF8A-C49AD3471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8DD65A8-EE37-4440-931A-9E0B7CF35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1CC20-83D3-41FC-83E7-4BD28481FEF9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56595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A7E3FE7-5C89-4714-802D-835FF706D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3A3611E-3504-4AC3-BA43-247532E01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624118C-B753-4057-92B0-77FDEBB95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F45E0D-4E37-41B7-810B-42E2C9EA8331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842265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772A281-8058-48F7-BB05-40941ACD4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2837A1A-04B2-4BB5-A0FE-F73C39F44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0B75F46-869E-4233-9C6F-E6DF49C88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EFD3CD-6BAC-4F54-BC1B-3D0A9DB480FD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79595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1004453-69F1-4F98-87CE-F6690C318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2CE7A66-B764-447B-8862-6EB9A69AA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4124631-D5DA-4370-8C1E-E6A8499A2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37224E-2067-470E-8070-5888637232FC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7504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rtlCol="0">
            <a:normAutofit/>
          </a:bodyPr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pPr lvl="0"/>
            <a:r>
              <a:rPr lang="de-DE" noProof="0"/>
              <a:t>Bild durch Klicken auf Symbol hinzufügen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5F87EB4-19FD-4DC6-A753-050DAAD08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80D7529-09A0-42BC-A7C5-295B7A66B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3438F0E-139D-4863-B7C5-C2B329868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AEF680-87C7-4EEC-8D4E-C1BB40AE3C29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196809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F6FE9E08-94E9-497B-A126-E34BADD118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35013" y="403225"/>
            <a:ext cx="9221787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  <a:endParaRPr lang="en-US" altLang="de-DE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538EBC1B-DFE6-43A6-92B7-198DE6F94A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35013" y="2012950"/>
            <a:ext cx="9221787" cy="479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  <a:endParaRPr lang="en-US" alt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9DED82-55F4-43B2-A612-EF0BDB7DE4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5013" y="7007225"/>
            <a:ext cx="2405062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62D4FF-BC1E-4071-8B5F-FDC5F6B761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41713" y="7007225"/>
            <a:ext cx="3608387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279F8C-AF5F-4AD5-803B-B8D03044A0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51738" y="7007225"/>
            <a:ext cx="2405062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2143713-1498-48FE-BD3F-C4149EFE0337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pic>
        <p:nvPicPr>
          <p:cNvPr id="1031" name="Picture 7" descr="shade">
            <a:extLst>
              <a:ext uri="{FF2B5EF4-FFF2-40B4-BE49-F238E27FC236}">
                <a16:creationId xmlns:a16="http://schemas.microsoft.com/office/drawing/2014/main" id="{2A4484D0-7C41-4D9D-A10D-631D2737855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5149850"/>
            <a:ext cx="2568575" cy="242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shade">
            <a:extLst>
              <a:ext uri="{FF2B5EF4-FFF2-40B4-BE49-F238E27FC236}">
                <a16:creationId xmlns:a16="http://schemas.microsoft.com/office/drawing/2014/main" id="{0DF55E58-8D76-4432-90E0-4B249D541B5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938" y="5162550"/>
            <a:ext cx="2568575" cy="24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 descr="shade">
            <a:extLst>
              <a:ext uri="{FF2B5EF4-FFF2-40B4-BE49-F238E27FC236}">
                <a16:creationId xmlns:a16="http://schemas.microsoft.com/office/drawing/2014/main" id="{D69FF500-C67B-4671-9C9F-4CFB40BE664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23813"/>
            <a:ext cx="2568575" cy="24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 descr="shade">
            <a:extLst>
              <a:ext uri="{FF2B5EF4-FFF2-40B4-BE49-F238E27FC236}">
                <a16:creationId xmlns:a16="http://schemas.microsoft.com/office/drawing/2014/main" id="{EA42AD85-9309-4BF4-918B-81364E7F8A6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938" y="-12700"/>
            <a:ext cx="2568575" cy="242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 descr="FAWn-Logo">
            <a:extLst>
              <a:ext uri="{FF2B5EF4-FFF2-40B4-BE49-F238E27FC236}">
                <a16:creationId xmlns:a16="http://schemas.microsoft.com/office/drawing/2014/main" id="{2149EB33-8952-4825-A7F4-68B976DB225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300" y="346075"/>
            <a:ext cx="1139825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64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10064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</a:defRPr>
      </a:lvl2pPr>
      <a:lvl3pPr algn="l" defTabSz="10064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</a:defRPr>
      </a:lvl3pPr>
      <a:lvl4pPr algn="l" defTabSz="10064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</a:defRPr>
      </a:lvl4pPr>
      <a:lvl5pPr algn="l" defTabSz="10064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1006475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1006475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1006475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1006475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50825" indent="-250825" algn="l" defTabSz="1006475" rtl="0" eaLnBrk="0" fontAlgn="base" hangingPunct="0">
        <a:lnSpc>
          <a:spcPct val="90000"/>
        </a:lnSpc>
        <a:spcBef>
          <a:spcPts val="110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55650" indent="-250825" algn="l" defTabSz="1006475" rtl="0" eaLnBrk="0" fontAlgn="base" hangingPunct="0">
        <a:lnSpc>
          <a:spcPct val="90000"/>
        </a:lnSpc>
        <a:spcBef>
          <a:spcPts val="550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250825" algn="l" defTabSz="1006475" rtl="0" eaLnBrk="0" fontAlgn="base" hangingPunct="0">
        <a:lnSpc>
          <a:spcPct val="90000"/>
        </a:lnSpc>
        <a:spcBef>
          <a:spcPts val="55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3713" indent="-250825" algn="l" defTabSz="1006475" rtl="0" eaLnBrk="0" fontAlgn="base" hangingPunct="0">
        <a:lnSpc>
          <a:spcPct val="90000"/>
        </a:lnSpc>
        <a:spcBef>
          <a:spcPts val="550"/>
        </a:spcBef>
        <a:spcAft>
          <a:spcPct val="0"/>
        </a:spcAft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266950" indent="-250825" algn="l" defTabSz="1006475" rtl="0" eaLnBrk="0" fontAlgn="base" hangingPunct="0">
        <a:lnSpc>
          <a:spcPct val="90000"/>
        </a:lnSpc>
        <a:spcBef>
          <a:spcPts val="550"/>
        </a:spcBef>
        <a:spcAft>
          <a:spcPct val="0"/>
        </a:spcAft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9.png"/><Relationship Id="rId7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Weltkugel-Cover2">
            <a:extLst>
              <a:ext uri="{FF2B5EF4-FFF2-40B4-BE49-F238E27FC236}">
                <a16:creationId xmlns:a16="http://schemas.microsoft.com/office/drawing/2014/main" id="{9DA1D43B-C335-40AF-BD9E-39D687771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73850"/>
            <a:ext cx="10691813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5" descr="shade-top">
            <a:extLst>
              <a:ext uri="{FF2B5EF4-FFF2-40B4-BE49-F238E27FC236}">
                <a16:creationId xmlns:a16="http://schemas.microsoft.com/office/drawing/2014/main" id="{DFF031D7-2C4F-4F72-B860-1128B6239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10691813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6" descr="FAWn-Logo">
            <a:extLst>
              <a:ext uri="{FF2B5EF4-FFF2-40B4-BE49-F238E27FC236}">
                <a16:creationId xmlns:a16="http://schemas.microsoft.com/office/drawing/2014/main" id="{49FCBF84-546E-4E11-A0C3-884B369A4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9538" y="347663"/>
            <a:ext cx="1150937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Grafik 8">
            <a:extLst>
              <a:ext uri="{FF2B5EF4-FFF2-40B4-BE49-F238E27FC236}">
                <a16:creationId xmlns:a16="http://schemas.microsoft.com/office/drawing/2014/main" id="{DF9D72AD-B9FA-40C7-852F-A0C77C509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827088"/>
            <a:ext cx="6680200" cy="576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Rectangle 10">
            <a:extLst>
              <a:ext uri="{FF2B5EF4-FFF2-40B4-BE49-F238E27FC236}">
                <a16:creationId xmlns:a16="http://schemas.microsoft.com/office/drawing/2014/main" id="{888655D8-7E62-4D06-B77D-BAFD732062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1788" y="2228850"/>
            <a:ext cx="7559675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de-DE" sz="4800" b="1">
                <a:solidFill>
                  <a:srgbClr val="0068B4"/>
                </a:solidFill>
              </a:rPr>
              <a:t>Der Milliarden-Joker</a:t>
            </a:r>
          </a:p>
        </p:txBody>
      </p:sp>
      <p:sp>
        <p:nvSpPr>
          <p:cNvPr id="21" name="Rectangle 3">
            <a:extLst>
              <a:ext uri="{FF2B5EF4-FFF2-40B4-BE49-F238E27FC236}">
                <a16:creationId xmlns:a16="http://schemas.microsoft.com/office/drawing/2014/main" id="{25C3385B-90F7-454D-A64D-7FD7DAF8B7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8050" y="5653088"/>
            <a:ext cx="6400800" cy="719137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0" indent="0" algn="ctr" defTabSz="1006475" rtl="0" fontAlgn="base">
              <a:lnSpc>
                <a:spcPct val="90000"/>
              </a:lnSpc>
              <a:spcBef>
                <a:spcPts val="1100"/>
              </a:spcBef>
              <a:spcAft>
                <a:spcPct val="0"/>
              </a:spcAft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6475" rtl="0" fontAlgn="base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6475" rtl="0" fontAlgn="base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6475" rtl="0" fontAlgn="base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6475" rtl="0" fontAlgn="base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de-DE" altLang="de-DE" sz="2800" b="1" dirty="0">
                <a:solidFill>
                  <a:srgbClr val="0068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22. Mai 2019, Biomasseverband</a:t>
            </a:r>
          </a:p>
          <a:p>
            <a:pPr eaLnBrk="1" hangingPunct="1">
              <a:defRPr/>
            </a:pPr>
            <a:r>
              <a:rPr lang="de-DE" altLang="de-DE" sz="2800" b="1" dirty="0">
                <a:solidFill>
                  <a:srgbClr val="0068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Wiener Urania, Wien</a:t>
            </a:r>
          </a:p>
        </p:txBody>
      </p:sp>
      <p:sp>
        <p:nvSpPr>
          <p:cNvPr id="22" name="Rectangle 3">
            <a:extLst>
              <a:ext uri="{FF2B5EF4-FFF2-40B4-BE49-F238E27FC236}">
                <a16:creationId xmlns:a16="http://schemas.microsoft.com/office/drawing/2014/main" id="{E3F75F88-329A-4707-9A1F-260E684772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6463" y="5075238"/>
            <a:ext cx="6400800" cy="577850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0" indent="0" algn="ctr" defTabSz="1006475" rtl="0" fontAlgn="base">
              <a:lnSpc>
                <a:spcPct val="90000"/>
              </a:lnSpc>
              <a:spcBef>
                <a:spcPts val="1100"/>
              </a:spcBef>
              <a:spcAft>
                <a:spcPct val="0"/>
              </a:spcAft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6475" rtl="0" fontAlgn="base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6475" rtl="0" fontAlgn="base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6475" rtl="0" fontAlgn="base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6475" rtl="0" fontAlgn="base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de-DE" altLang="de-DE" sz="2800" b="1" dirty="0">
                <a:solidFill>
                  <a:srgbClr val="0068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Dr. Dr. Dr. h.c. Franz Josef Radermacher</a:t>
            </a:r>
          </a:p>
        </p:txBody>
      </p:sp>
      <p:sp>
        <p:nvSpPr>
          <p:cNvPr id="3081" name="Rectangle 3">
            <a:extLst>
              <a:ext uri="{FF2B5EF4-FFF2-40B4-BE49-F238E27FC236}">
                <a16:creationId xmlns:a16="http://schemas.microsoft.com/office/drawing/2014/main" id="{68766BD6-BC1B-40BB-AE17-9EABF607C9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6463" y="3130550"/>
            <a:ext cx="64008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06475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03238" indent="-250825" defTabSz="1006475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006475" indent="-250825" defTabSz="1006475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11300" indent="-250825" defTabSz="1006475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14538" indent="-250825" defTabSz="1006475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1738" indent="-250825" defTabSz="1006475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28938" indent="-250825" defTabSz="1006475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86138" indent="-250825" defTabSz="1006475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3338" indent="-250825" defTabSz="1006475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de-DE" altLang="de-DE" sz="2800" b="1">
                <a:solidFill>
                  <a:srgbClr val="0068B4"/>
                </a:solidFill>
                <a:latin typeface="Arial" panose="020B0604020202020204" pitchFamily="34" charset="0"/>
              </a:rPr>
              <a:t>Klimaschutz im In- und Ausland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Grafik 3">
            <a:extLst>
              <a:ext uri="{FF2B5EF4-FFF2-40B4-BE49-F238E27FC236}">
                <a16:creationId xmlns:a16="http://schemas.microsoft.com/office/drawing/2014/main" id="{20E0E513-66EA-428A-86C3-192DDA4C8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425" y="1403350"/>
            <a:ext cx="8201025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2">
            <a:extLst>
              <a:ext uri="{FF2B5EF4-FFF2-40B4-BE49-F238E27FC236}">
                <a16:creationId xmlns:a16="http://schemas.microsoft.com/office/drawing/2014/main" id="{F865F479-C082-4E48-9859-BB66AE9FD1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013" y="403225"/>
            <a:ext cx="9221787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006475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5650" indent="-250825" defTabSz="1006475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58888" indent="-250825" defTabSz="1006475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763713" indent="-250825" defTabSz="1006475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266950" indent="-250825" defTabSz="1006475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724150" indent="-250825" defTabSz="1006475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181350" indent="-250825" defTabSz="1006475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638550" indent="-250825" defTabSz="1006475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95750" indent="-250825" defTabSz="1006475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3200" b="1">
                <a:solidFill>
                  <a:srgbClr val="0068B4"/>
                </a:solidFill>
                <a:latin typeface="Arial" panose="020B0604020202020204" pitchFamily="34" charset="0"/>
              </a:rPr>
              <a:t>Prognostizierter weltweiter Energieverbrauch</a:t>
            </a:r>
            <a:endParaRPr lang="de-DE" altLang="de-DE" sz="2800" b="1">
              <a:solidFill>
                <a:srgbClr val="0068B4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2751799F-2A0F-4787-8CC7-8473A4A1A899}"/>
              </a:ext>
            </a:extLst>
          </p:cNvPr>
          <p:cNvSpPr/>
          <p:nvPr/>
        </p:nvSpPr>
        <p:spPr>
          <a:xfrm>
            <a:off x="193675" y="6864350"/>
            <a:ext cx="10296525" cy="5365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Bef>
                <a:spcPts val="1200"/>
              </a:spcBef>
              <a:spcAft>
                <a:spcPts val="300"/>
              </a:spcAft>
              <a:defRPr/>
            </a:pPr>
            <a:r>
              <a:rPr lang="de-DE" sz="1400" kern="1600" dirty="0">
                <a:ea typeface="Times New Roman" panose="02020603050405020304" pitchFamily="18" charset="0"/>
              </a:rPr>
              <a:t>Quelle: Grafik modifiziert, aus Bundesanstalt für Geowissenschaften und Rohstoffe (BGR),</a:t>
            </a:r>
            <a:br>
              <a:rPr lang="de-DE" sz="1400" kern="1600" dirty="0">
                <a:ea typeface="Times New Roman" panose="02020603050405020304" pitchFamily="18" charset="0"/>
              </a:rPr>
            </a:br>
            <a:r>
              <a:rPr lang="de-DE" sz="1400" kern="1600" dirty="0">
                <a:ea typeface="Times New Roman" panose="02020603050405020304" pitchFamily="18" charset="0"/>
              </a:rPr>
              <a:t>Energiestudie 2016, Szenarien nach IEA 2016: World Energy Outlook. Paris, Frankreich</a:t>
            </a:r>
            <a:endParaRPr lang="de-DE" sz="3200" b="1" kern="1600" dirty="0">
              <a:ea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6D345700-A2C0-4363-AA8C-9B0E2C92D2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35013" y="250825"/>
            <a:ext cx="9221787" cy="712788"/>
          </a:xfrm>
        </p:spPr>
        <p:txBody>
          <a:bodyPr/>
          <a:lstStyle/>
          <a:p>
            <a:pPr eaLnBrk="1" hangingPunct="1"/>
            <a:r>
              <a:rPr lang="de-DE" altLang="de-DE" sz="3200">
                <a:solidFill>
                  <a:srgbClr val="0068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Kohlenstoffzyklus Energie </a:t>
            </a:r>
            <a:r>
              <a:rPr lang="de-DE" altLang="de-DE" sz="3200" b="1">
                <a:solidFill>
                  <a:srgbClr val="0068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heute</a:t>
            </a:r>
          </a:p>
        </p:txBody>
      </p:sp>
      <p:pic>
        <p:nvPicPr>
          <p:cNvPr id="15363" name="Grafik 1">
            <a:extLst>
              <a:ext uri="{FF2B5EF4-FFF2-40B4-BE49-F238E27FC236}">
                <a16:creationId xmlns:a16="http://schemas.microsoft.com/office/drawing/2014/main" id="{A2901119-B0A0-4956-BF2A-9096C31F95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3" y="2987675"/>
            <a:ext cx="9361487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feld 2">
            <a:extLst>
              <a:ext uri="{FF2B5EF4-FFF2-40B4-BE49-F238E27FC236}">
                <a16:creationId xmlns:a16="http://schemas.microsoft.com/office/drawing/2014/main" id="{41DAC974-72E0-4592-B5E2-3F6F6F9187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013" y="827088"/>
            <a:ext cx="92186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de-DE" altLang="de-DE" sz="2000">
                <a:solidFill>
                  <a:srgbClr val="0068B4"/>
                </a:solidFill>
              </a:rPr>
              <a:t>Kraftwerke, Schwerindustrie, Chemie, Mobilitätsbereich, Wärme, ...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4129AD0-4C2D-4874-8387-79D8C0BD6FC3}"/>
              </a:ext>
            </a:extLst>
          </p:cNvPr>
          <p:cNvSpPr txBox="1"/>
          <p:nvPr/>
        </p:nvSpPr>
        <p:spPr>
          <a:xfrm>
            <a:off x="881063" y="5940425"/>
            <a:ext cx="2447925" cy="1200150"/>
          </a:xfrm>
          <a:prstGeom prst="rect">
            <a:avLst/>
          </a:prstGeom>
          <a:solidFill>
            <a:schemeClr val="bg1">
              <a:lumMod val="65000"/>
              <a:alpha val="5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de-DE" dirty="0">
                <a:solidFill>
                  <a:prstClr val="white"/>
                </a:solidFill>
              </a:rPr>
              <a:t>Förderung von etwa</a:t>
            </a:r>
          </a:p>
          <a:p>
            <a:pPr>
              <a:defRPr/>
            </a:pPr>
            <a:r>
              <a:rPr lang="de-DE" dirty="0">
                <a:solidFill>
                  <a:prstClr val="white"/>
                </a:solidFill>
              </a:rPr>
              <a:t>13 Milliarden Tonnen</a:t>
            </a:r>
          </a:p>
          <a:p>
            <a:pPr>
              <a:defRPr/>
            </a:pPr>
            <a:r>
              <a:rPr lang="de-DE" dirty="0">
                <a:solidFill>
                  <a:prstClr val="white"/>
                </a:solidFill>
              </a:rPr>
              <a:t>Kohle, Öl und Gas</a:t>
            </a:r>
          </a:p>
          <a:p>
            <a:pPr>
              <a:defRPr/>
            </a:pPr>
            <a:r>
              <a:rPr lang="de-DE" dirty="0">
                <a:solidFill>
                  <a:prstClr val="white"/>
                </a:solidFill>
              </a:rPr>
              <a:t>fossile Energieträger</a:t>
            </a:r>
          </a:p>
        </p:txBody>
      </p:sp>
      <p:pic>
        <p:nvPicPr>
          <p:cNvPr id="15366" name="Grafik 7">
            <a:extLst>
              <a:ext uri="{FF2B5EF4-FFF2-40B4-BE49-F238E27FC236}">
                <a16:creationId xmlns:a16="http://schemas.microsoft.com/office/drawing/2014/main" id="{1EE7651A-8874-41C1-9E45-FD65283491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613" y="4927600"/>
            <a:ext cx="287337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0E9F130C-82B7-4281-A5FD-16E29FAB5D6A}"/>
              </a:ext>
            </a:extLst>
          </p:cNvPr>
          <p:cNvSpPr txBox="1"/>
          <p:nvPr/>
        </p:nvSpPr>
        <p:spPr>
          <a:xfrm>
            <a:off x="2536825" y="4951413"/>
            <a:ext cx="2449513" cy="646112"/>
          </a:xfrm>
          <a:prstGeom prst="rect">
            <a:avLst/>
          </a:prstGeom>
          <a:solidFill>
            <a:schemeClr val="bg1">
              <a:lumMod val="65000"/>
              <a:alpha val="5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de-DE" b="1" dirty="0">
                <a:solidFill>
                  <a:prstClr val="white"/>
                </a:solidFill>
              </a:rPr>
              <a:t>13 Milliarden Tonnen Kohlenstoff</a:t>
            </a:r>
          </a:p>
        </p:txBody>
      </p:sp>
      <p:sp>
        <p:nvSpPr>
          <p:cNvPr id="15368" name="Textfeld 8">
            <a:extLst>
              <a:ext uri="{FF2B5EF4-FFF2-40B4-BE49-F238E27FC236}">
                <a16:creationId xmlns:a16="http://schemas.microsoft.com/office/drawing/2014/main" id="{0AADD53B-2F1F-4E13-A404-DC5A1A7A06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725" y="1797050"/>
            <a:ext cx="273685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de-DE" altLang="de-DE">
                <a:solidFill>
                  <a:srgbClr val="0A50A1"/>
                </a:solidFill>
              </a:rPr>
              <a:t>Energetische Nutzung, z.B. Kraftwerke, Schwer-industrie, Mobilität, …</a:t>
            </a:r>
          </a:p>
        </p:txBody>
      </p:sp>
      <p:sp>
        <p:nvSpPr>
          <p:cNvPr id="15369" name="Textfeld 11">
            <a:extLst>
              <a:ext uri="{FF2B5EF4-FFF2-40B4-BE49-F238E27FC236}">
                <a16:creationId xmlns:a16="http://schemas.microsoft.com/office/drawing/2014/main" id="{56F45D39-4720-4FAB-A026-C50DBC0B5B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7375" y="1579563"/>
            <a:ext cx="42481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de-DE" altLang="de-DE">
                <a:solidFill>
                  <a:srgbClr val="0A50A1"/>
                </a:solidFill>
              </a:rPr>
              <a:t>Etwa 35 Milliarden Tonnen CO</a:t>
            </a:r>
            <a:r>
              <a:rPr lang="de-DE" altLang="de-DE" baseline="-25000">
                <a:solidFill>
                  <a:srgbClr val="0A50A1"/>
                </a:solidFill>
              </a:rPr>
              <a:t>2</a:t>
            </a:r>
            <a:r>
              <a:rPr lang="de-DE" altLang="de-DE">
                <a:solidFill>
                  <a:srgbClr val="0A50A1"/>
                </a:solidFill>
              </a:rPr>
              <a:t> pro Jahr gehen in die Atmosphäre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A47E8BBB-1F23-4611-A605-DA7D91EEA013}"/>
              </a:ext>
            </a:extLst>
          </p:cNvPr>
          <p:cNvSpPr txBox="1"/>
          <p:nvPr/>
        </p:nvSpPr>
        <p:spPr>
          <a:xfrm>
            <a:off x="2465388" y="1276350"/>
            <a:ext cx="863600" cy="460375"/>
          </a:xfrm>
          <a:prstGeom prst="rect">
            <a:avLst/>
          </a:prstGeom>
          <a:solidFill>
            <a:schemeClr val="bg1">
              <a:lumMod val="50000"/>
              <a:alpha val="5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de-DE" sz="2400" b="1" dirty="0">
                <a:solidFill>
                  <a:prstClr val="white"/>
                </a:solidFill>
              </a:rPr>
              <a:t>Luft</a:t>
            </a:r>
          </a:p>
        </p:txBody>
      </p:sp>
      <p:pic>
        <p:nvPicPr>
          <p:cNvPr id="15371" name="Grafik 3">
            <a:extLst>
              <a:ext uri="{FF2B5EF4-FFF2-40B4-BE49-F238E27FC236}">
                <a16:creationId xmlns:a16="http://schemas.microsoft.com/office/drawing/2014/main" id="{1DB7C9BD-6B62-4A74-B9B5-4ADEFC7564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2473325"/>
            <a:ext cx="3240087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Grafik 5">
            <a:extLst>
              <a:ext uri="{FF2B5EF4-FFF2-40B4-BE49-F238E27FC236}">
                <a16:creationId xmlns:a16="http://schemas.microsoft.com/office/drawing/2014/main" id="{A86C8751-C99E-4F6A-ADA2-EBDF2DDDA5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25" y="1489075"/>
            <a:ext cx="2411413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0877A81A-B95C-4300-AC7E-8BF18724E840}"/>
              </a:ext>
            </a:extLst>
          </p:cNvPr>
          <p:cNvSpPr txBox="1"/>
          <p:nvPr/>
        </p:nvSpPr>
        <p:spPr>
          <a:xfrm>
            <a:off x="6557963" y="5764213"/>
            <a:ext cx="2447925" cy="1370012"/>
          </a:xfrm>
          <a:prstGeom prst="rect">
            <a:avLst/>
          </a:prstGeom>
          <a:solidFill>
            <a:schemeClr val="bg1">
              <a:lumMod val="65000"/>
              <a:alpha val="50000"/>
            </a:schemeClr>
          </a:solidFill>
        </p:spPr>
        <p:txBody>
          <a:bodyPr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de-DE" sz="2400" b="1" dirty="0">
                <a:solidFill>
                  <a:prstClr val="white"/>
                </a:solidFill>
              </a:rPr>
              <a:t>Boden</a:t>
            </a:r>
          </a:p>
          <a:p>
            <a:pPr>
              <a:defRPr/>
            </a:pPr>
            <a:r>
              <a:rPr lang="de-DE" dirty="0">
                <a:solidFill>
                  <a:prstClr val="white"/>
                </a:solidFill>
              </a:rPr>
              <a:t>Böden sind heute eine zusätzliche CO</a:t>
            </a:r>
            <a:r>
              <a:rPr lang="de-DE" baseline="-25000" dirty="0">
                <a:solidFill>
                  <a:prstClr val="white"/>
                </a:solidFill>
              </a:rPr>
              <a:t>2</a:t>
            </a:r>
            <a:r>
              <a:rPr lang="de-DE" dirty="0">
                <a:solidFill>
                  <a:prstClr val="white"/>
                </a:solidFill>
              </a:rPr>
              <a:t>-Quelle</a:t>
            </a:r>
          </a:p>
        </p:txBody>
      </p:sp>
      <p:pic>
        <p:nvPicPr>
          <p:cNvPr id="15374" name="Grafik 5">
            <a:extLst>
              <a:ext uri="{FF2B5EF4-FFF2-40B4-BE49-F238E27FC236}">
                <a16:creationId xmlns:a16="http://schemas.microsoft.com/office/drawing/2014/main" id="{4FD206EC-5422-4816-8728-E8804EB57A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938" y="2959100"/>
            <a:ext cx="1417637" cy="199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8FBA678F-E6D7-4DD9-958A-A64E752135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9263" y="250825"/>
            <a:ext cx="9221787" cy="712788"/>
          </a:xfrm>
        </p:spPr>
        <p:txBody>
          <a:bodyPr/>
          <a:lstStyle/>
          <a:p>
            <a:pPr eaLnBrk="1" hangingPunct="1"/>
            <a:r>
              <a:rPr lang="de-DE" altLang="de-DE" sz="2800">
                <a:solidFill>
                  <a:srgbClr val="0068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Geschlossener Kohlenstoffzyklus Energie (zukünftig)</a:t>
            </a:r>
          </a:p>
        </p:txBody>
      </p:sp>
      <p:sp>
        <p:nvSpPr>
          <p:cNvPr id="47" name="Bogen 46">
            <a:extLst>
              <a:ext uri="{FF2B5EF4-FFF2-40B4-BE49-F238E27FC236}">
                <a16:creationId xmlns:a16="http://schemas.microsoft.com/office/drawing/2014/main" id="{04083F59-AD5E-47E1-AB4F-1B9C048DDFC4}"/>
              </a:ext>
            </a:extLst>
          </p:cNvPr>
          <p:cNvSpPr/>
          <p:nvPr/>
        </p:nvSpPr>
        <p:spPr>
          <a:xfrm rot="223427">
            <a:off x="7996238" y="2228850"/>
            <a:ext cx="1054100" cy="1054100"/>
          </a:xfrm>
          <a:prstGeom prst="arc">
            <a:avLst>
              <a:gd name="adj1" fmla="val 17389912"/>
              <a:gd name="adj2" fmla="val 11457926"/>
            </a:avLst>
          </a:prstGeom>
          <a:ln w="69850" cmpd="tri">
            <a:solidFill>
              <a:srgbClr val="0068B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17412" name="Grafik 1">
            <a:extLst>
              <a:ext uri="{FF2B5EF4-FFF2-40B4-BE49-F238E27FC236}">
                <a16:creationId xmlns:a16="http://schemas.microsoft.com/office/drawing/2014/main" id="{169A9BB3-E03F-4B84-B070-7F1382C830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3" y="3332163"/>
            <a:ext cx="9361487" cy="390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feld 2">
            <a:extLst>
              <a:ext uri="{FF2B5EF4-FFF2-40B4-BE49-F238E27FC236}">
                <a16:creationId xmlns:a16="http://schemas.microsoft.com/office/drawing/2014/main" id="{8F77CE7A-D9C1-43C9-8552-B0175EDF3C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263" y="828675"/>
            <a:ext cx="9504362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de-DE" altLang="de-DE" sz="1600">
                <a:solidFill>
                  <a:srgbClr val="0A50A1"/>
                </a:solidFill>
              </a:rPr>
              <a:t>Erhalt/Umbau der mit fossilen Energien verbundenen Industriebranchen in der heutigen wirtschaftlichen Größenordnung (Kraftwerke, Schwerindustrie, Chemie, Mobilitätsbereich, Wärme, ...). Abstützung des Industriesektors durch zwei Bereiche: den primären Kohlenstoffbereich (fossile Energieträger) und den sekundären Kohlenstoffbereich (Methanol-Ökonomie).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BC2052F-EDB7-4EE6-A10F-36DCD7F68BAE}"/>
              </a:ext>
            </a:extLst>
          </p:cNvPr>
          <p:cNvSpPr txBox="1"/>
          <p:nvPr/>
        </p:nvSpPr>
        <p:spPr>
          <a:xfrm>
            <a:off x="987425" y="6110288"/>
            <a:ext cx="2270125" cy="1077912"/>
          </a:xfrm>
          <a:prstGeom prst="rect">
            <a:avLst/>
          </a:prstGeom>
          <a:solidFill>
            <a:schemeClr val="bg1">
              <a:lumMod val="65000"/>
              <a:alpha val="5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de-DE" sz="1600" dirty="0">
                <a:solidFill>
                  <a:schemeClr val="bg1"/>
                </a:solidFill>
              </a:rPr>
              <a:t>3 Mrd. Tonnen fossiler Energieträger pro Jahr Förderung primärer Kohlenstoffbereich</a:t>
            </a:r>
          </a:p>
        </p:txBody>
      </p:sp>
      <p:pic>
        <p:nvPicPr>
          <p:cNvPr id="17415" name="Grafik 7">
            <a:extLst>
              <a:ext uri="{FF2B5EF4-FFF2-40B4-BE49-F238E27FC236}">
                <a16:creationId xmlns:a16="http://schemas.microsoft.com/office/drawing/2014/main" id="{B0992F1A-A3B5-4B64-B052-DB85524035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075" y="4957763"/>
            <a:ext cx="215900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4E6135BC-8CAF-423B-876B-6253F7E11EEA}"/>
              </a:ext>
            </a:extLst>
          </p:cNvPr>
          <p:cNvSpPr txBox="1"/>
          <p:nvPr/>
        </p:nvSpPr>
        <p:spPr>
          <a:xfrm>
            <a:off x="4194175" y="5227638"/>
            <a:ext cx="2836863" cy="738187"/>
          </a:xfrm>
          <a:prstGeom prst="rect">
            <a:avLst/>
          </a:prstGeom>
          <a:solidFill>
            <a:schemeClr val="bg1">
              <a:lumMod val="65000"/>
              <a:alpha val="5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de-DE" sz="2400" b="1" dirty="0">
                <a:solidFill>
                  <a:schemeClr val="bg1"/>
                </a:solidFill>
              </a:rPr>
              <a:t>Boden</a:t>
            </a:r>
          </a:p>
          <a:p>
            <a:pPr>
              <a:defRPr/>
            </a:pPr>
            <a:r>
              <a:rPr lang="de-DE" dirty="0">
                <a:solidFill>
                  <a:schemeClr val="bg1"/>
                </a:solidFill>
              </a:rPr>
              <a:t>wird zur Kohlenstoffsenke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EF14BC3-797B-4BEC-96D4-1FE7EE96AB73}"/>
              </a:ext>
            </a:extLst>
          </p:cNvPr>
          <p:cNvSpPr txBox="1"/>
          <p:nvPr/>
        </p:nvSpPr>
        <p:spPr>
          <a:xfrm>
            <a:off x="520700" y="2987675"/>
            <a:ext cx="863600" cy="461963"/>
          </a:xfrm>
          <a:prstGeom prst="rect">
            <a:avLst/>
          </a:prstGeom>
          <a:solidFill>
            <a:schemeClr val="bg1">
              <a:lumMod val="50000"/>
              <a:alpha val="5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de-DE" sz="2400" b="1" dirty="0">
                <a:solidFill>
                  <a:schemeClr val="bg1"/>
                </a:solidFill>
              </a:rPr>
              <a:t>Luft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1CB68836-9DB3-4502-92DF-FF39EDA76381}"/>
              </a:ext>
            </a:extLst>
          </p:cNvPr>
          <p:cNvSpPr txBox="1"/>
          <p:nvPr/>
        </p:nvSpPr>
        <p:spPr>
          <a:xfrm>
            <a:off x="7794625" y="5867400"/>
            <a:ext cx="2009775" cy="1323975"/>
          </a:xfrm>
          <a:prstGeom prst="rect">
            <a:avLst/>
          </a:prstGeom>
          <a:solidFill>
            <a:schemeClr val="bg1">
              <a:lumMod val="65000"/>
              <a:alpha val="50000"/>
            </a:schemeClr>
          </a:solidFill>
        </p:spPr>
        <p:txBody>
          <a:bodyPr>
            <a:spAutoFit/>
          </a:bodyPr>
          <a:lstStyle/>
          <a:p>
            <a:pPr marL="174625">
              <a:defRPr/>
            </a:pPr>
            <a:r>
              <a:rPr lang="de-DE" sz="1600" dirty="0">
                <a:solidFill>
                  <a:schemeClr val="bg1"/>
                </a:solidFill>
              </a:rPr>
              <a:t>Humus</a:t>
            </a:r>
          </a:p>
          <a:p>
            <a:pPr marL="174625">
              <a:defRPr/>
            </a:pPr>
            <a:r>
              <a:rPr lang="de-DE" sz="1600" dirty="0" err="1">
                <a:solidFill>
                  <a:schemeClr val="bg1"/>
                </a:solidFill>
              </a:rPr>
              <a:t>Biokohle</a:t>
            </a:r>
            <a:endParaRPr lang="de-DE" sz="1600" dirty="0">
              <a:solidFill>
                <a:schemeClr val="bg1"/>
              </a:solidFill>
            </a:endParaRPr>
          </a:p>
          <a:p>
            <a:pPr marL="174625">
              <a:defRPr/>
            </a:pPr>
            <a:r>
              <a:rPr lang="de-DE" sz="1600" dirty="0">
                <a:solidFill>
                  <a:schemeClr val="bg1"/>
                </a:solidFill>
              </a:rPr>
              <a:t>Holzkohle</a:t>
            </a:r>
          </a:p>
          <a:p>
            <a:pPr marL="174625">
              <a:defRPr/>
            </a:pPr>
            <a:r>
              <a:rPr lang="de-DE" sz="1600" dirty="0">
                <a:solidFill>
                  <a:schemeClr val="bg1"/>
                </a:solidFill>
              </a:rPr>
              <a:t>in Böden (Kohlen-stoffsenke)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133B59E9-2720-4CBA-8128-97A68D159432}"/>
              </a:ext>
            </a:extLst>
          </p:cNvPr>
          <p:cNvSpPr txBox="1"/>
          <p:nvPr/>
        </p:nvSpPr>
        <p:spPr>
          <a:xfrm>
            <a:off x="4194175" y="6113463"/>
            <a:ext cx="3600450" cy="1077912"/>
          </a:xfrm>
          <a:prstGeom prst="rect">
            <a:avLst/>
          </a:prstGeom>
          <a:solidFill>
            <a:schemeClr val="bg1">
              <a:lumMod val="65000"/>
              <a:alpha val="5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de-DE" sz="1600" dirty="0">
                <a:solidFill>
                  <a:schemeClr val="bg1"/>
                </a:solidFill>
              </a:rPr>
              <a:t>2 Mrd. Hektar Boden mit etwa </a:t>
            </a:r>
          </a:p>
          <a:p>
            <a:pPr>
              <a:defRPr/>
            </a:pPr>
            <a:r>
              <a:rPr lang="de-DE" sz="1600" dirty="0">
                <a:solidFill>
                  <a:schemeClr val="bg1"/>
                </a:solidFill>
              </a:rPr>
              <a:t>10 Tonnen CO</a:t>
            </a:r>
            <a:r>
              <a:rPr lang="de-DE" sz="1600" baseline="-25000" dirty="0">
                <a:solidFill>
                  <a:schemeClr val="bg1"/>
                </a:solidFill>
              </a:rPr>
              <a:t>2</a:t>
            </a:r>
            <a:r>
              <a:rPr lang="de-DE" sz="1600" dirty="0">
                <a:solidFill>
                  <a:schemeClr val="bg1"/>
                </a:solidFill>
              </a:rPr>
              <a:t>-Bindung pro </a:t>
            </a:r>
          </a:p>
          <a:p>
            <a:pPr>
              <a:defRPr/>
            </a:pPr>
            <a:r>
              <a:rPr lang="de-DE" sz="1600" dirty="0">
                <a:solidFill>
                  <a:schemeClr val="bg1"/>
                </a:solidFill>
              </a:rPr>
              <a:t>Hektar und Jahr binden 6 Mrd.</a:t>
            </a:r>
          </a:p>
          <a:p>
            <a:pPr>
              <a:defRPr/>
            </a:pPr>
            <a:r>
              <a:rPr lang="de-DE" sz="1600" dirty="0">
                <a:solidFill>
                  <a:schemeClr val="bg1"/>
                </a:solidFill>
              </a:rPr>
              <a:t>Tonnen Kohlenstoff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0E308C71-7118-435D-8B70-4F75C5CCD1EA}"/>
              </a:ext>
            </a:extLst>
          </p:cNvPr>
          <p:cNvSpPr/>
          <p:nvPr/>
        </p:nvSpPr>
        <p:spPr>
          <a:xfrm>
            <a:off x="7505700" y="5164138"/>
            <a:ext cx="2305050" cy="63182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17421" name="Grafik 3">
            <a:extLst>
              <a:ext uri="{FF2B5EF4-FFF2-40B4-BE49-F238E27FC236}">
                <a16:creationId xmlns:a16="http://schemas.microsoft.com/office/drawing/2014/main" id="{01B570D4-BB23-4034-AAA3-210A2DA7C8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775" y="5233988"/>
            <a:ext cx="504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2" name="Grafik 12">
            <a:extLst>
              <a:ext uri="{FF2B5EF4-FFF2-40B4-BE49-F238E27FC236}">
                <a16:creationId xmlns:a16="http://schemas.microsoft.com/office/drawing/2014/main" id="{44830287-1CC3-47C2-8721-39A7772421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388" y="5227638"/>
            <a:ext cx="80327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3" name="Grafik 20">
            <a:extLst>
              <a:ext uri="{FF2B5EF4-FFF2-40B4-BE49-F238E27FC236}">
                <a16:creationId xmlns:a16="http://schemas.microsoft.com/office/drawing/2014/main" id="{95BEFABA-530E-4A22-B95A-3D77CB1A27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5227638"/>
            <a:ext cx="67786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4" name="Grafik 24">
            <a:extLst>
              <a:ext uri="{FF2B5EF4-FFF2-40B4-BE49-F238E27FC236}">
                <a16:creationId xmlns:a16="http://schemas.microsoft.com/office/drawing/2014/main" id="{FCB96904-B50B-413E-BE60-E4313F8294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3119438"/>
            <a:ext cx="2674937" cy="198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5" name="Grafik 5">
            <a:extLst>
              <a:ext uri="{FF2B5EF4-FFF2-40B4-BE49-F238E27FC236}">
                <a16:creationId xmlns:a16="http://schemas.microsoft.com/office/drawing/2014/main" id="{1A2E4BE7-D891-49D1-B783-0384806E7E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013" y="2206625"/>
            <a:ext cx="1692275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6" name="Grafik 25">
            <a:extLst>
              <a:ext uri="{FF2B5EF4-FFF2-40B4-BE49-F238E27FC236}">
                <a16:creationId xmlns:a16="http://schemas.microsoft.com/office/drawing/2014/main" id="{6B238B75-E913-475C-9964-AFAF36B2D6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863" y="3119438"/>
            <a:ext cx="1304925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7" name="Textfeld 17">
            <a:extLst>
              <a:ext uri="{FF2B5EF4-FFF2-40B4-BE49-F238E27FC236}">
                <a16:creationId xmlns:a16="http://schemas.microsoft.com/office/drawing/2014/main" id="{BE67611B-ED1B-474C-9F40-AAB4648ECA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263" y="2051050"/>
            <a:ext cx="35020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de-DE" altLang="de-DE" sz="1200">
                <a:solidFill>
                  <a:srgbClr val="0A50A1"/>
                </a:solidFill>
              </a:rPr>
              <a:t>Geschlossener Kohlenstoffkreislauf ─ bestehend </a:t>
            </a:r>
          </a:p>
          <a:p>
            <a:r>
              <a:rPr lang="de-DE" altLang="de-DE" sz="1200">
                <a:solidFill>
                  <a:srgbClr val="0A50A1"/>
                </a:solidFill>
              </a:rPr>
              <a:t>aus der Quelle „fossile Energieträger“ und </a:t>
            </a:r>
          </a:p>
          <a:p>
            <a:r>
              <a:rPr lang="de-DE" altLang="de-DE" sz="1200">
                <a:solidFill>
                  <a:srgbClr val="0A50A1"/>
                </a:solidFill>
              </a:rPr>
              <a:t>der Senke „Boden“ 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05174497-45A0-4F46-A474-21FF766E04B4}"/>
              </a:ext>
            </a:extLst>
          </p:cNvPr>
          <p:cNvSpPr txBox="1"/>
          <p:nvPr/>
        </p:nvSpPr>
        <p:spPr>
          <a:xfrm>
            <a:off x="6065838" y="3924300"/>
            <a:ext cx="3476625" cy="830263"/>
          </a:xfrm>
          <a:prstGeom prst="rect">
            <a:avLst/>
          </a:prstGeom>
          <a:solidFill>
            <a:schemeClr val="bg1">
              <a:lumMod val="85000"/>
              <a:alpha val="4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de-DE" sz="1200" dirty="0">
                <a:solidFill>
                  <a:srgbClr val="0A50A1"/>
                </a:solidFill>
              </a:rPr>
              <a:t>Innerer Kohlenstoffzyklus in Form eines sekundären Kohlenstoffbereichs (4-mal CO</a:t>
            </a:r>
            <a:r>
              <a:rPr lang="de-DE" sz="1200" baseline="-25000" dirty="0">
                <a:solidFill>
                  <a:srgbClr val="0A50A1"/>
                </a:solidFill>
              </a:rPr>
              <a:t>2</a:t>
            </a:r>
            <a:r>
              <a:rPr lang="de-DE" sz="1200" dirty="0">
                <a:solidFill>
                  <a:srgbClr val="0A50A1"/>
                </a:solidFill>
              </a:rPr>
              <a:t>-Recycling zu Methanol als Energieflüssigkeit (wie Öl) und </a:t>
            </a:r>
            <a:r>
              <a:rPr lang="de-DE" sz="1200" b="1" dirty="0">
                <a:solidFill>
                  <a:srgbClr val="0A50A1"/>
                </a:solidFill>
              </a:rPr>
              <a:t>Speicher</a:t>
            </a:r>
            <a:r>
              <a:rPr lang="de-DE" sz="1200" dirty="0">
                <a:solidFill>
                  <a:srgbClr val="0A50A1"/>
                </a:solidFill>
              </a:rPr>
              <a:t> von Sonnenenergie)</a:t>
            </a:r>
          </a:p>
        </p:txBody>
      </p:sp>
      <p:sp>
        <p:nvSpPr>
          <p:cNvPr id="17429" name="Textfeld 11">
            <a:extLst>
              <a:ext uri="{FF2B5EF4-FFF2-40B4-BE49-F238E27FC236}">
                <a16:creationId xmlns:a16="http://schemas.microsoft.com/office/drawing/2014/main" id="{D6419A55-9293-4904-97B5-0B60009011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7750" y="2492375"/>
            <a:ext cx="1082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de-DE" altLang="de-DE" sz="1200">
                <a:solidFill>
                  <a:srgbClr val="0A50A1"/>
                </a:solidFill>
              </a:rPr>
              <a:t>etwa 10 Mrd. Tonnen CO</a:t>
            </a:r>
            <a:r>
              <a:rPr lang="de-DE" altLang="de-DE" sz="1200" baseline="-25000">
                <a:solidFill>
                  <a:srgbClr val="0A50A1"/>
                </a:solidFill>
              </a:rPr>
              <a:t>2</a:t>
            </a:r>
            <a:endParaRPr lang="de-DE" altLang="de-DE" sz="1200">
              <a:solidFill>
                <a:srgbClr val="0A50A1"/>
              </a:solidFill>
            </a:endParaRPr>
          </a:p>
        </p:txBody>
      </p:sp>
      <p:sp>
        <p:nvSpPr>
          <p:cNvPr id="25" name="Bogen 24">
            <a:extLst>
              <a:ext uri="{FF2B5EF4-FFF2-40B4-BE49-F238E27FC236}">
                <a16:creationId xmlns:a16="http://schemas.microsoft.com/office/drawing/2014/main" id="{99FA760F-7A4E-4627-BAFB-CC2D63BDF080}"/>
              </a:ext>
            </a:extLst>
          </p:cNvPr>
          <p:cNvSpPr/>
          <p:nvPr/>
        </p:nvSpPr>
        <p:spPr>
          <a:xfrm rot="2621033">
            <a:off x="8240713" y="2146300"/>
            <a:ext cx="2382837" cy="2117725"/>
          </a:xfrm>
          <a:prstGeom prst="arc">
            <a:avLst>
              <a:gd name="adj1" fmla="val 18627527"/>
              <a:gd name="adj2" fmla="val 1284298"/>
            </a:avLst>
          </a:prstGeom>
          <a:ln w="69850" cmpd="tri">
            <a:solidFill>
              <a:srgbClr val="0068B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31" name="Bogen 30">
            <a:extLst>
              <a:ext uri="{FF2B5EF4-FFF2-40B4-BE49-F238E27FC236}">
                <a16:creationId xmlns:a16="http://schemas.microsoft.com/office/drawing/2014/main" id="{6014F396-922F-4990-B839-E4E4C07DDE08}"/>
              </a:ext>
            </a:extLst>
          </p:cNvPr>
          <p:cNvSpPr/>
          <p:nvPr/>
        </p:nvSpPr>
        <p:spPr>
          <a:xfrm rot="223427">
            <a:off x="4586288" y="2332038"/>
            <a:ext cx="1054100" cy="1054100"/>
          </a:xfrm>
          <a:prstGeom prst="arc">
            <a:avLst>
              <a:gd name="adj1" fmla="val 15031099"/>
              <a:gd name="adj2" fmla="val 10067068"/>
            </a:avLst>
          </a:prstGeom>
          <a:ln w="69850" cmpd="tri">
            <a:solidFill>
              <a:srgbClr val="0068B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32" name="Bogen 31">
            <a:extLst>
              <a:ext uri="{FF2B5EF4-FFF2-40B4-BE49-F238E27FC236}">
                <a16:creationId xmlns:a16="http://schemas.microsoft.com/office/drawing/2014/main" id="{9F9BDBAE-2E21-4610-A325-82A7BDB56142}"/>
              </a:ext>
            </a:extLst>
          </p:cNvPr>
          <p:cNvSpPr/>
          <p:nvPr/>
        </p:nvSpPr>
        <p:spPr>
          <a:xfrm rot="19680751">
            <a:off x="4776788" y="2192338"/>
            <a:ext cx="1000125" cy="736600"/>
          </a:xfrm>
          <a:prstGeom prst="arc">
            <a:avLst>
              <a:gd name="adj1" fmla="val 15117641"/>
              <a:gd name="adj2" fmla="val 20654588"/>
            </a:avLst>
          </a:prstGeom>
          <a:ln w="69850" cmpd="tri">
            <a:solidFill>
              <a:srgbClr val="0068B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33" name="Bogen 32">
            <a:extLst>
              <a:ext uri="{FF2B5EF4-FFF2-40B4-BE49-F238E27FC236}">
                <a16:creationId xmlns:a16="http://schemas.microsoft.com/office/drawing/2014/main" id="{89DF32B3-E9DD-4897-9697-78D4743D6F7D}"/>
              </a:ext>
            </a:extLst>
          </p:cNvPr>
          <p:cNvSpPr/>
          <p:nvPr/>
        </p:nvSpPr>
        <p:spPr>
          <a:xfrm rot="19438589">
            <a:off x="7861300" y="2127250"/>
            <a:ext cx="1131888" cy="784225"/>
          </a:xfrm>
          <a:prstGeom prst="arc">
            <a:avLst>
              <a:gd name="adj1" fmla="val 16200000"/>
              <a:gd name="adj2" fmla="val 20654588"/>
            </a:avLst>
          </a:prstGeom>
          <a:ln w="69850" cmpd="tri">
            <a:solidFill>
              <a:srgbClr val="0068B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35" name="Bogen 34">
            <a:extLst>
              <a:ext uri="{FF2B5EF4-FFF2-40B4-BE49-F238E27FC236}">
                <a16:creationId xmlns:a16="http://schemas.microsoft.com/office/drawing/2014/main" id="{B05467CD-BD7F-4C67-9570-21D735FABD93}"/>
              </a:ext>
            </a:extLst>
          </p:cNvPr>
          <p:cNvSpPr/>
          <p:nvPr/>
        </p:nvSpPr>
        <p:spPr>
          <a:xfrm rot="16465895">
            <a:off x="2874962" y="2814638"/>
            <a:ext cx="1317625" cy="1174750"/>
          </a:xfrm>
          <a:prstGeom prst="arc">
            <a:avLst>
              <a:gd name="adj1" fmla="val 16200000"/>
              <a:gd name="adj2" fmla="val 20654588"/>
            </a:avLst>
          </a:prstGeom>
          <a:ln w="69850" cmpd="tri">
            <a:solidFill>
              <a:srgbClr val="0068B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39" name="Bogen 38">
            <a:extLst>
              <a:ext uri="{FF2B5EF4-FFF2-40B4-BE49-F238E27FC236}">
                <a16:creationId xmlns:a16="http://schemas.microsoft.com/office/drawing/2014/main" id="{FBBD46D8-E964-415D-910E-70D349B4EA6E}"/>
              </a:ext>
            </a:extLst>
          </p:cNvPr>
          <p:cNvSpPr/>
          <p:nvPr/>
        </p:nvSpPr>
        <p:spPr>
          <a:xfrm rot="19438589">
            <a:off x="6602413" y="2089150"/>
            <a:ext cx="1131887" cy="784225"/>
          </a:xfrm>
          <a:prstGeom prst="arc">
            <a:avLst>
              <a:gd name="adj1" fmla="val 16200000"/>
              <a:gd name="adj2" fmla="val 20654588"/>
            </a:avLst>
          </a:prstGeom>
          <a:ln w="69850" cmpd="tri">
            <a:solidFill>
              <a:srgbClr val="0068B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17436" name="Grafik 5">
            <a:extLst>
              <a:ext uri="{FF2B5EF4-FFF2-40B4-BE49-F238E27FC236}">
                <a16:creationId xmlns:a16="http://schemas.microsoft.com/office/drawing/2014/main" id="{5CFF07AB-E06B-4875-B3A4-35F55B157E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650" y="1936750"/>
            <a:ext cx="1693863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37" name="Textfeld 11">
            <a:extLst>
              <a:ext uri="{FF2B5EF4-FFF2-40B4-BE49-F238E27FC236}">
                <a16:creationId xmlns:a16="http://schemas.microsoft.com/office/drawing/2014/main" id="{AAB0B3F4-1232-4CA5-B6D0-8704F62CCA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388" y="2220913"/>
            <a:ext cx="11049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de-DE" altLang="de-DE" sz="1200">
                <a:solidFill>
                  <a:srgbClr val="0A50A1"/>
                </a:solidFill>
              </a:rPr>
              <a:t>etwa 10 Mrd. Tonnen CO</a:t>
            </a:r>
            <a:r>
              <a:rPr lang="de-DE" altLang="de-DE" sz="1200" baseline="-25000">
                <a:solidFill>
                  <a:srgbClr val="0A50A1"/>
                </a:solidFill>
              </a:rPr>
              <a:t>2</a:t>
            </a:r>
            <a:endParaRPr lang="de-DE" altLang="de-DE" sz="1200">
              <a:solidFill>
                <a:srgbClr val="0A50A1"/>
              </a:solidFill>
            </a:endParaRPr>
          </a:p>
        </p:txBody>
      </p:sp>
      <p:pic>
        <p:nvPicPr>
          <p:cNvPr id="17438" name="Grafik 5">
            <a:extLst>
              <a:ext uri="{FF2B5EF4-FFF2-40B4-BE49-F238E27FC236}">
                <a16:creationId xmlns:a16="http://schemas.microsoft.com/office/drawing/2014/main" id="{17CE292C-48E3-456E-B1B1-35688516BA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3650" y="2181225"/>
            <a:ext cx="1692275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39" name="Textfeld 11">
            <a:extLst>
              <a:ext uri="{FF2B5EF4-FFF2-40B4-BE49-F238E27FC236}">
                <a16:creationId xmlns:a16="http://schemas.microsoft.com/office/drawing/2014/main" id="{12BB2F3B-8AE2-4F39-A77D-00C8B97DC8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77325" y="2468563"/>
            <a:ext cx="10937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de-DE" altLang="de-DE" sz="1200">
                <a:solidFill>
                  <a:srgbClr val="0A50A1"/>
                </a:solidFill>
              </a:rPr>
              <a:t>etwa 10 Mrd. Tonnen CO</a:t>
            </a:r>
            <a:r>
              <a:rPr lang="de-DE" altLang="de-DE" sz="1200" baseline="-25000">
                <a:solidFill>
                  <a:srgbClr val="0A50A1"/>
                </a:solidFill>
              </a:rPr>
              <a:t>2</a:t>
            </a:r>
            <a:endParaRPr lang="de-DE" altLang="de-DE" sz="1200">
              <a:solidFill>
                <a:srgbClr val="0A50A1"/>
              </a:solidFill>
            </a:endParaRPr>
          </a:p>
        </p:txBody>
      </p:sp>
      <p:sp>
        <p:nvSpPr>
          <p:cNvPr id="46" name="Bogen 45">
            <a:extLst>
              <a:ext uri="{FF2B5EF4-FFF2-40B4-BE49-F238E27FC236}">
                <a16:creationId xmlns:a16="http://schemas.microsoft.com/office/drawing/2014/main" id="{C5B53CA8-730E-4F77-ACCD-D8072011120D}"/>
              </a:ext>
            </a:extLst>
          </p:cNvPr>
          <p:cNvSpPr/>
          <p:nvPr/>
        </p:nvSpPr>
        <p:spPr>
          <a:xfrm rot="223427">
            <a:off x="6530975" y="2189163"/>
            <a:ext cx="1054100" cy="1054100"/>
          </a:xfrm>
          <a:prstGeom prst="arc">
            <a:avLst>
              <a:gd name="adj1" fmla="val 15031099"/>
              <a:gd name="adj2" fmla="val 10959557"/>
            </a:avLst>
          </a:prstGeom>
          <a:ln w="69850" cmpd="tri">
            <a:solidFill>
              <a:srgbClr val="0068B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17441" name="Grafik 5">
            <a:extLst>
              <a:ext uri="{FF2B5EF4-FFF2-40B4-BE49-F238E27FC236}">
                <a16:creationId xmlns:a16="http://schemas.microsoft.com/office/drawing/2014/main" id="{1D50145E-431B-4E0C-92F7-69A94DC247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938" y="1774825"/>
            <a:ext cx="1692275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42" name="Textfeld 11">
            <a:extLst>
              <a:ext uri="{FF2B5EF4-FFF2-40B4-BE49-F238E27FC236}">
                <a16:creationId xmlns:a16="http://schemas.microsoft.com/office/drawing/2014/main" id="{657F3B70-7AF4-44D0-8713-517A79A5A7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2200" y="2057400"/>
            <a:ext cx="10747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de-DE" altLang="de-DE" sz="1200">
                <a:solidFill>
                  <a:srgbClr val="0A50A1"/>
                </a:solidFill>
              </a:rPr>
              <a:t>etwa 10 Mrd. Tonnen CO</a:t>
            </a:r>
            <a:r>
              <a:rPr lang="de-DE" altLang="de-DE" sz="1200" baseline="-25000">
                <a:solidFill>
                  <a:srgbClr val="0A50A1"/>
                </a:solidFill>
              </a:rPr>
              <a:t>2</a:t>
            </a:r>
            <a:endParaRPr lang="de-DE" altLang="de-DE" sz="1200">
              <a:solidFill>
                <a:srgbClr val="0A50A1"/>
              </a:solidFill>
            </a:endParaRPr>
          </a:p>
        </p:txBody>
      </p:sp>
      <p:sp>
        <p:nvSpPr>
          <p:cNvPr id="48" name="Bogen 47">
            <a:extLst>
              <a:ext uri="{FF2B5EF4-FFF2-40B4-BE49-F238E27FC236}">
                <a16:creationId xmlns:a16="http://schemas.microsoft.com/office/drawing/2014/main" id="{719EE003-3888-43FD-A730-6F32A26E8CC4}"/>
              </a:ext>
            </a:extLst>
          </p:cNvPr>
          <p:cNvSpPr/>
          <p:nvPr/>
        </p:nvSpPr>
        <p:spPr>
          <a:xfrm rot="337751">
            <a:off x="8185150" y="2274888"/>
            <a:ext cx="1131888" cy="784225"/>
          </a:xfrm>
          <a:prstGeom prst="arc">
            <a:avLst>
              <a:gd name="adj1" fmla="val 16200000"/>
              <a:gd name="adj2" fmla="val 19734863"/>
            </a:avLst>
          </a:prstGeom>
          <a:ln w="69850" cmpd="tri">
            <a:solidFill>
              <a:srgbClr val="0068B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49" name="Bogen 48">
            <a:extLst>
              <a:ext uri="{FF2B5EF4-FFF2-40B4-BE49-F238E27FC236}">
                <a16:creationId xmlns:a16="http://schemas.microsoft.com/office/drawing/2014/main" id="{D9E5D11E-6027-484B-A135-134325B9320F}"/>
              </a:ext>
            </a:extLst>
          </p:cNvPr>
          <p:cNvSpPr/>
          <p:nvPr/>
        </p:nvSpPr>
        <p:spPr>
          <a:xfrm rot="223427">
            <a:off x="9486900" y="2589213"/>
            <a:ext cx="1054100" cy="1054100"/>
          </a:xfrm>
          <a:prstGeom prst="arc">
            <a:avLst>
              <a:gd name="adj1" fmla="val 17900942"/>
              <a:gd name="adj2" fmla="val 11195779"/>
            </a:avLst>
          </a:prstGeom>
          <a:ln w="69850" cmpd="tri">
            <a:solidFill>
              <a:srgbClr val="0068B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9875573F-430B-4EA5-BAD5-498B81EBDC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defTabSz="1007943" eaLnBrk="1" fontAlgn="auto" hangingPunct="1">
              <a:spcAft>
                <a:spcPts val="0"/>
              </a:spcAft>
              <a:defRPr/>
            </a:pPr>
            <a:r>
              <a:rPr lang="de-DE" altLang="de-DE" sz="4850" b="1" dirty="0">
                <a:solidFill>
                  <a:srgbClr val="0068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Energiestatus 2019</a:t>
            </a:r>
          </a:p>
        </p:txBody>
      </p:sp>
      <p:sp>
        <p:nvSpPr>
          <p:cNvPr id="18435" name="Rectangle 4">
            <a:extLst>
              <a:ext uri="{FF2B5EF4-FFF2-40B4-BE49-F238E27FC236}">
                <a16:creationId xmlns:a16="http://schemas.microsoft.com/office/drawing/2014/main" id="{4C335C58-0D48-484B-81DB-0F7426F5A9B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35013" y="2012950"/>
            <a:ext cx="9221787" cy="2054225"/>
          </a:xfrm>
        </p:spPr>
        <p:txBody>
          <a:bodyPr/>
          <a:lstStyle/>
          <a:p>
            <a:pPr marL="0" indent="0"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de-DE" altLang="de-DE" sz="2400">
                <a:solidFill>
                  <a:srgbClr val="0068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7,5 Milliarden Menschen, Welt-BIP 80 Billionen Euro</a:t>
            </a:r>
          </a:p>
          <a:p>
            <a:pPr marL="0" indent="0"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de-DE" altLang="de-DE" sz="2400">
                <a:solidFill>
                  <a:srgbClr val="0068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hohe Ungleichheit, insbesondere zwischen den Staaten</a:t>
            </a:r>
          </a:p>
          <a:p>
            <a:pPr marL="0" indent="0" eaLnBrk="1" hangingPunct="1">
              <a:lnSpc>
                <a:spcPct val="120000"/>
              </a:lnSpc>
              <a:spcBef>
                <a:spcPts val="2400"/>
              </a:spcBef>
              <a:buFont typeface="Arial" panose="020B0604020202020204" pitchFamily="34" charset="0"/>
              <a:buNone/>
            </a:pPr>
            <a:r>
              <a:rPr lang="de-DE" altLang="de-DE" sz="2400" b="1">
                <a:solidFill>
                  <a:srgbClr val="0068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Zusammensetzung der genutzten Primärenergie:</a:t>
            </a:r>
          </a:p>
          <a:p>
            <a:pPr marL="0" indent="0"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endParaRPr lang="de-DE" altLang="de-DE" sz="2400">
              <a:solidFill>
                <a:srgbClr val="0068B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436" name="Grafik 2">
            <a:extLst>
              <a:ext uri="{FF2B5EF4-FFF2-40B4-BE49-F238E27FC236}">
                <a16:creationId xmlns:a16="http://schemas.microsoft.com/office/drawing/2014/main" id="{A4BFEFE0-330A-46F9-8067-913047F58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4260850"/>
            <a:ext cx="10080625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4A7765D2-FE7E-46B6-A8B4-5D34D9052F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z="3600" b="1">
                <a:solidFill>
                  <a:srgbClr val="0068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Energiestatus 2050 </a:t>
            </a:r>
            <a:r>
              <a:rPr lang="de-DE" altLang="de-DE" sz="3000" b="1">
                <a:solidFill>
                  <a:srgbClr val="0068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(gemäß Referenzszenario)</a:t>
            </a:r>
          </a:p>
        </p:txBody>
      </p:sp>
      <p:sp>
        <p:nvSpPr>
          <p:cNvPr id="3075" name="Rectangle 4">
            <a:extLst>
              <a:ext uri="{FF2B5EF4-FFF2-40B4-BE49-F238E27FC236}">
                <a16:creationId xmlns:a16="http://schemas.microsoft.com/office/drawing/2014/main" id="{B1267E47-1BC9-432E-A03B-1BC89588AE7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35013" y="1547813"/>
            <a:ext cx="9221787" cy="2703512"/>
          </a:xfrm>
          <a:extLst/>
        </p:spPr>
        <p:txBody>
          <a:bodyPr rtlCol="0">
            <a:normAutofit fontScale="92500"/>
          </a:bodyPr>
          <a:lstStyle/>
          <a:p>
            <a:pPr marL="0" indent="0" eaLnBrk="1" hangingPunct="1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de-DE" altLang="de-DE" sz="2400" dirty="0">
                <a:solidFill>
                  <a:srgbClr val="0068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Milliarden Menschen (Peak der Weltbevölkerungsentwicklung?!)</a:t>
            </a:r>
          </a:p>
          <a:p>
            <a:pPr marL="0" indent="0" eaLnBrk="1" hangingPunct="1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de-DE" altLang="de-DE" sz="2400" dirty="0">
                <a:solidFill>
                  <a:srgbClr val="0068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Welt-BIP 140 Billionen Euro; deutlich verbesserte Wohlstandssituation</a:t>
            </a:r>
          </a:p>
          <a:p>
            <a:pPr marL="0" indent="0" eaLnBrk="1" hangingPunct="1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de-DE" altLang="de-DE" sz="2400" dirty="0">
                <a:solidFill>
                  <a:srgbClr val="0068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den Entwicklungs- und Schwellenländern / Umsetzung der SDGs </a:t>
            </a:r>
          </a:p>
          <a:p>
            <a:pPr marL="0" indent="0" eaLnBrk="1" hangingPunct="1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de-DE" altLang="de-DE" sz="2400" dirty="0">
                <a:solidFill>
                  <a:srgbClr val="0068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(bei starker staatlicher Führung)</a:t>
            </a:r>
          </a:p>
          <a:p>
            <a:pPr marL="0" indent="0" eaLnBrk="1" hangingPunct="1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de-DE" altLang="de-DE" sz="2400" b="1" dirty="0">
                <a:solidFill>
                  <a:srgbClr val="0068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Zusammensetzung der genutzten Primärenergie:</a:t>
            </a:r>
          </a:p>
          <a:p>
            <a:pPr marL="0" indent="0" eaLnBrk="1" hangingPunct="1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endParaRPr lang="de-DE" altLang="de-DE" sz="2400" dirty="0">
              <a:solidFill>
                <a:srgbClr val="0068B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60" name="Grafik 3">
            <a:extLst>
              <a:ext uri="{FF2B5EF4-FFF2-40B4-BE49-F238E27FC236}">
                <a16:creationId xmlns:a16="http://schemas.microsoft.com/office/drawing/2014/main" id="{F53C5BF4-2C81-4BDB-BDBE-7B082FE24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8" y="4211638"/>
            <a:ext cx="10079037" cy="303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Grafik 4">
            <a:extLst>
              <a:ext uri="{FF2B5EF4-FFF2-40B4-BE49-F238E27FC236}">
                <a16:creationId xmlns:a16="http://schemas.microsoft.com/office/drawing/2014/main" id="{FFA108FA-2EF4-4DEE-BFA5-77FC2736C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1141413"/>
            <a:ext cx="9786937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2">
            <a:extLst>
              <a:ext uri="{FF2B5EF4-FFF2-40B4-BE49-F238E27FC236}">
                <a16:creationId xmlns:a16="http://schemas.microsoft.com/office/drawing/2014/main" id="{CFE7C5BE-8ABD-4C34-B695-9942CA497C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35013" y="403225"/>
            <a:ext cx="9221787" cy="1216025"/>
          </a:xfrm>
        </p:spPr>
        <p:txBody>
          <a:bodyPr/>
          <a:lstStyle/>
          <a:p>
            <a:pPr eaLnBrk="1" hangingPunct="1"/>
            <a:r>
              <a:rPr lang="de-DE" altLang="de-DE" sz="3200" b="1">
                <a:solidFill>
                  <a:srgbClr val="0068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Wege zu Methanol (CH</a:t>
            </a:r>
            <a:r>
              <a:rPr lang="de-DE" altLang="de-DE" sz="3200" b="1" baseline="-25000">
                <a:solidFill>
                  <a:srgbClr val="0068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de-DE" altLang="de-DE" sz="3200" b="1">
                <a:solidFill>
                  <a:srgbClr val="0068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OH) und Einsatzfelder</a:t>
            </a:r>
            <a:endParaRPr lang="de-DE" altLang="de-DE" sz="2800" b="1">
              <a:solidFill>
                <a:srgbClr val="0068B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84" name="Rechteck 6">
            <a:extLst>
              <a:ext uri="{FF2B5EF4-FFF2-40B4-BE49-F238E27FC236}">
                <a16:creationId xmlns:a16="http://schemas.microsoft.com/office/drawing/2014/main" id="{AB7410BA-798B-4C40-9BEC-CE6CB9B402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2025" y="1258888"/>
            <a:ext cx="24796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altLang="de-DE">
                <a:solidFill>
                  <a:srgbClr val="FF0000"/>
                </a:solidFill>
              </a:rPr>
              <a:t>Referenzszenario (rot)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Foliennummernplatzhalter 3">
            <a:extLst>
              <a:ext uri="{FF2B5EF4-FFF2-40B4-BE49-F238E27FC236}">
                <a16:creationId xmlns:a16="http://schemas.microsoft.com/office/drawing/2014/main" id="{E7EB7FE2-766D-43C2-BE7B-4CDB87F7B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har char="•"/>
              <a:defRPr sz="352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18954" indent="-314982">
              <a:spcBef>
                <a:spcPct val="20000"/>
              </a:spcBef>
              <a:buChar char="–"/>
              <a:defRPr sz="308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9929" indent="-251986">
              <a:spcBef>
                <a:spcPct val="20000"/>
              </a:spcBef>
              <a:buChar char="•"/>
              <a:defRPr sz="264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63900" indent="-251986">
              <a:spcBef>
                <a:spcPct val="20000"/>
              </a:spcBef>
              <a:buChar char="–"/>
              <a:defRPr sz="220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67872" indent="-251986">
              <a:spcBef>
                <a:spcPct val="20000"/>
              </a:spcBef>
              <a:buChar char="»"/>
              <a:defRPr sz="220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71844" indent="-251986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75815" indent="-251986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779787" indent="-251986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283758" indent="-251986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DC5542AC-AB71-4892-8344-092CC148FA23}" type="slidenum">
              <a:rPr lang="de-DE" altLang="de-DE" sz="1543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2</a:t>
            </a:fld>
            <a:endParaRPr lang="de-DE" altLang="de-DE" sz="1543">
              <a:solidFill>
                <a:srgbClr val="000000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4522CD3-A274-4621-BE6A-340F64E31A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350" y="5964238"/>
            <a:ext cx="9278938" cy="1258887"/>
          </a:xfrm>
        </p:spPr>
        <p:txBody>
          <a:bodyPr rtlCol="0">
            <a:normAutofit fontScale="92500"/>
          </a:bodyPr>
          <a:lstStyle/>
          <a:p>
            <a:pPr marL="0" indent="0" eaLnBrk="1" hangingPunct="1">
              <a:spcAft>
                <a:spcPts val="661"/>
              </a:spcAft>
              <a:buFont typeface="Arial" panose="020B0604020202020204" pitchFamily="34" charset="0"/>
              <a:buNone/>
              <a:defRPr/>
            </a:pPr>
            <a:r>
              <a:rPr lang="de-DE" sz="2400" dirty="0">
                <a:solidFill>
                  <a:srgbClr val="0070C0"/>
                </a:solidFill>
              </a:rPr>
              <a:t>Das Problem: In der Paris-Vereinbarung stehen gute Absichten im Widerspruch zu Eigentumsrechten, Geopolitik und vielfältiger Erwartungen an </a:t>
            </a:r>
            <a:r>
              <a:rPr lang="de-DE" sz="2400" dirty="0" err="1">
                <a:solidFill>
                  <a:srgbClr val="0070C0"/>
                </a:solidFill>
              </a:rPr>
              <a:t>denLebensstil</a:t>
            </a:r>
            <a:r>
              <a:rPr lang="de-DE" sz="2400" dirty="0">
                <a:solidFill>
                  <a:srgbClr val="0070C0"/>
                </a:solidFill>
              </a:rPr>
              <a:t>.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de-DE" sz="2400" dirty="0">
                <a:solidFill>
                  <a:srgbClr val="0070C0"/>
                </a:solidFill>
              </a:rPr>
              <a:t>Die Lücke beträgt rund </a:t>
            </a:r>
            <a:r>
              <a:rPr lang="de-DE" sz="2400" b="1" dirty="0">
                <a:solidFill>
                  <a:srgbClr val="0070C0"/>
                </a:solidFill>
              </a:rPr>
              <a:t>500 Milliarden Tonnen CO₂ </a:t>
            </a:r>
            <a:r>
              <a:rPr lang="de-DE" sz="2400" dirty="0">
                <a:solidFill>
                  <a:srgbClr val="0070C0"/>
                </a:solidFill>
              </a:rPr>
              <a:t>bis 2050.</a:t>
            </a:r>
          </a:p>
          <a:p>
            <a:pPr marL="0" indent="0" eaLnBrk="1" hangingPunct="1">
              <a:defRPr/>
            </a:pPr>
            <a:endParaRPr lang="de-DE" sz="1984" dirty="0">
              <a:solidFill>
                <a:srgbClr val="0070C0"/>
              </a:solidFill>
            </a:endParaRP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de-DE" sz="1984" dirty="0">
              <a:solidFill>
                <a:srgbClr val="0070C0"/>
              </a:solidFill>
            </a:endParaRP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de-DE" sz="1984" dirty="0">
              <a:solidFill>
                <a:srgbClr val="0070C0"/>
              </a:solidFill>
            </a:endParaRPr>
          </a:p>
        </p:txBody>
      </p:sp>
      <p:pic>
        <p:nvPicPr>
          <p:cNvPr id="4100" name="Grafik 5">
            <a:extLst>
              <a:ext uri="{FF2B5EF4-FFF2-40B4-BE49-F238E27FC236}">
                <a16:creationId xmlns:a16="http://schemas.microsoft.com/office/drawing/2014/main" id="{29A3A904-ECF1-4C74-AAC2-94A7D0233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3" y="971550"/>
            <a:ext cx="8561387" cy="479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B03547B6-2F44-455F-9214-DE8944FDC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350" y="179388"/>
            <a:ext cx="9072563" cy="1068387"/>
          </a:xfrm>
        </p:spPr>
        <p:txBody>
          <a:bodyPr rtlCol="0">
            <a:normAutofit/>
          </a:bodyPr>
          <a:lstStyle/>
          <a:p>
            <a:pPr eaLnBrk="1" hangingPunct="1">
              <a:defRPr/>
            </a:pPr>
            <a:r>
              <a:rPr lang="de-DE" altLang="de-DE" sz="3600" b="1" dirty="0">
                <a:solidFill>
                  <a:srgbClr val="0068B4"/>
                </a:solidFill>
                <a:latin typeface="+mn-lt"/>
              </a:rPr>
              <a:t>Die Paris Lücke </a:t>
            </a:r>
            <a:r>
              <a:rPr lang="de-DE" altLang="de-DE" sz="3200" b="1" dirty="0">
                <a:solidFill>
                  <a:srgbClr val="0068B4"/>
                </a:solidFill>
                <a:latin typeface="+mn-lt"/>
              </a:rPr>
              <a:t>– </a:t>
            </a:r>
            <a:r>
              <a:rPr lang="de-DE" altLang="de-DE" sz="3000" b="1" dirty="0">
                <a:solidFill>
                  <a:srgbClr val="0068B4"/>
                </a:solidFill>
                <a:latin typeface="+mn-lt"/>
              </a:rPr>
              <a:t>absehbar seit dem</a:t>
            </a:r>
            <a:br>
              <a:rPr lang="de-DE" altLang="de-DE" sz="3000" b="1" dirty="0">
                <a:solidFill>
                  <a:srgbClr val="0068B4"/>
                </a:solidFill>
                <a:latin typeface="+mn-lt"/>
              </a:rPr>
            </a:br>
            <a:r>
              <a:rPr lang="de-DE" altLang="de-DE" sz="3000" b="1" dirty="0">
                <a:solidFill>
                  <a:srgbClr val="0068B4"/>
                </a:solidFill>
                <a:latin typeface="+mn-lt"/>
              </a:rPr>
              <a:t>„Scheitern“ von Kopenhagen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hteck 7">
            <a:extLst>
              <a:ext uri="{FF2B5EF4-FFF2-40B4-BE49-F238E27FC236}">
                <a16:creationId xmlns:a16="http://schemas.microsoft.com/office/drawing/2014/main" id="{296DD877-00EE-4BBE-A1F7-DD3965B0F6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625" y="6372225"/>
            <a:ext cx="9221788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de-DE" altLang="de-DE" sz="1400">
                <a:cs typeface="Calibri" panose="020F0502020204030204" pitchFamily="34" charset="0"/>
              </a:rPr>
              <a:t>Pro-Kopf-CO</a:t>
            </a:r>
            <a:r>
              <a:rPr lang="de-DE" altLang="de-DE" sz="1400" baseline="-25000">
                <a:cs typeface="Calibri" panose="020F0502020204030204" pitchFamily="34" charset="0"/>
              </a:rPr>
              <a:t>2</a:t>
            </a:r>
            <a:r>
              <a:rPr lang="de-DE" altLang="de-DE" sz="1400">
                <a:cs typeface="Calibri" panose="020F0502020204030204" pitchFamily="34" charset="0"/>
              </a:rPr>
              <a:t>e-Emissionen aktuell und erwartet (2040),</a:t>
            </a:r>
          </a:p>
          <a:p>
            <a:r>
              <a:rPr lang="de-DE" altLang="de-DE" sz="1400">
                <a:cs typeface="Calibri" panose="020F0502020204030204" pitchFamily="34" charset="0"/>
              </a:rPr>
              <a:t>Bevölkerungsentwicklung und mögliche Einsparungen (blau) bzw. erwartbare Zuwächse (gelb/orange)</a:t>
            </a:r>
            <a:br>
              <a:rPr lang="de-DE" altLang="de-DE" sz="1400">
                <a:cs typeface="Calibri" panose="020F0502020204030204" pitchFamily="34" charset="0"/>
              </a:rPr>
            </a:br>
            <a:r>
              <a:rPr lang="de-DE" altLang="de-DE" sz="1400">
                <a:cs typeface="Calibri" panose="020F0502020204030204" pitchFamily="34" charset="0"/>
              </a:rPr>
              <a:t>Die drohenden massiven Emissionszuwächse in Afrika und auf dem indischen Subkontinent bestimmen das Bild.</a:t>
            </a:r>
            <a:endParaRPr lang="de-DE" altLang="de-DE" sz="14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BA1A098-8403-4529-A514-5DD7033607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013" y="474663"/>
            <a:ext cx="9221787" cy="92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006475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5650" indent="-250825" defTabSz="1006475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58888" indent="-250825" defTabSz="1006475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763713" indent="-250825" defTabSz="1006475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266950" indent="-250825" defTabSz="1006475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724150" indent="-250825" defTabSz="1006475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181350" indent="-250825" defTabSz="1006475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638550" indent="-250825" defTabSz="1006475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95750" indent="-250825" defTabSz="1006475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3200" b="1">
                <a:solidFill>
                  <a:srgbClr val="0068B4"/>
                </a:solidFill>
                <a:latin typeface="Arial" panose="020B0604020202020204" pitchFamily="34" charset="0"/>
              </a:rPr>
              <a:t>Pro-Kopf-CO</a:t>
            </a:r>
            <a:r>
              <a:rPr lang="de-DE" altLang="de-DE" sz="3200" b="1" baseline="-25000">
                <a:solidFill>
                  <a:srgbClr val="0068B4"/>
                </a:solidFill>
                <a:latin typeface="Arial" panose="020B0604020202020204" pitchFamily="34" charset="0"/>
              </a:rPr>
              <a:t>2</a:t>
            </a:r>
            <a:r>
              <a:rPr lang="de-DE" altLang="de-DE" sz="3200" b="1">
                <a:solidFill>
                  <a:srgbClr val="0068B4"/>
                </a:solidFill>
                <a:latin typeface="Arial" panose="020B0604020202020204" pitchFamily="34" charset="0"/>
              </a:rPr>
              <a:t>e-Emissionen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3200" b="1">
                <a:solidFill>
                  <a:srgbClr val="0068B4"/>
                </a:solidFill>
                <a:latin typeface="Arial" panose="020B0604020202020204" pitchFamily="34" charset="0"/>
              </a:rPr>
              <a:t>aktuell und erwartet (2040)</a:t>
            </a:r>
            <a:endParaRPr lang="de-DE" altLang="de-DE" sz="2800" b="1">
              <a:solidFill>
                <a:srgbClr val="0068B4"/>
              </a:solidFill>
              <a:latin typeface="Arial" panose="020B0604020202020204" pitchFamily="34" charset="0"/>
            </a:endParaRPr>
          </a:p>
        </p:txBody>
      </p:sp>
      <p:pic>
        <p:nvPicPr>
          <p:cNvPr id="6148" name="Grafik 2">
            <a:extLst>
              <a:ext uri="{FF2B5EF4-FFF2-40B4-BE49-F238E27FC236}">
                <a16:creationId xmlns:a16="http://schemas.microsoft.com/office/drawing/2014/main" id="{09677CC7-D141-4A51-82A5-9AF252A95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124075"/>
            <a:ext cx="4824413" cy="348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Grafik 4">
            <a:extLst>
              <a:ext uri="{FF2B5EF4-FFF2-40B4-BE49-F238E27FC236}">
                <a16:creationId xmlns:a16="http://schemas.microsoft.com/office/drawing/2014/main" id="{1A896B9C-2D53-4ABA-9EEE-EFA30829C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688" y="1979613"/>
            <a:ext cx="5013325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7857A2B6-B48A-4012-89E6-434EB200F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013" y="403225"/>
            <a:ext cx="9221787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006475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5650" indent="-250825" defTabSz="1006475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58888" indent="-250825" defTabSz="1006475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763713" indent="-250825" defTabSz="1006475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266950" indent="-250825" defTabSz="1006475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724150" indent="-250825" defTabSz="1006475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181350" indent="-250825" defTabSz="1006475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638550" indent="-250825" defTabSz="1006475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95750" indent="-250825" defTabSz="1006475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3200" b="1">
                <a:solidFill>
                  <a:srgbClr val="0068B4"/>
                </a:solidFill>
                <a:latin typeface="Arial" panose="020B0604020202020204" pitchFamily="34" charset="0"/>
              </a:rPr>
              <a:t>Zielsetzungen einer zukunftsfähigen Lösung</a:t>
            </a:r>
            <a:endParaRPr lang="de-DE" altLang="de-DE" sz="2800" b="1">
              <a:solidFill>
                <a:srgbClr val="0068B4"/>
              </a:solidFill>
              <a:latin typeface="Arial" panose="020B0604020202020204" pitchFamily="34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D8A5EC1D-FAF4-49F6-8DAC-6DD7E34602F2}"/>
              </a:ext>
            </a:extLst>
          </p:cNvPr>
          <p:cNvSpPr/>
          <p:nvPr/>
        </p:nvSpPr>
        <p:spPr>
          <a:xfrm>
            <a:off x="520700" y="1403350"/>
            <a:ext cx="9721850" cy="61483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algn="ctr">
              <a:lnSpc>
                <a:spcPct val="107000"/>
              </a:lnSpc>
              <a:spcAft>
                <a:spcPts val="400"/>
              </a:spcAft>
              <a:defRPr/>
            </a:pPr>
            <a:r>
              <a:rPr lang="de-DE" sz="2400" b="1" dirty="0">
                <a:latin typeface="Verdana" panose="020B0604030504040204" pitchFamily="34" charset="0"/>
                <a:ea typeface="Calibri" panose="020F0502020204030204" pitchFamily="34" charset="0"/>
              </a:rPr>
              <a:t>Was muss gelingen?</a:t>
            </a:r>
            <a:endParaRPr lang="de-D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ctr">
              <a:lnSpc>
                <a:spcPct val="107000"/>
              </a:lnSpc>
              <a:spcAft>
                <a:spcPts val="800"/>
              </a:spcAft>
              <a:defRPr/>
            </a:pPr>
            <a:r>
              <a:rPr lang="de-DE" dirty="0">
                <a:latin typeface="Verdana" panose="020B0604030504040204" pitchFamily="34" charset="0"/>
                <a:ea typeface="Calibri" panose="020F0502020204030204" pitchFamily="34" charset="0"/>
              </a:rPr>
              <a:t>(Zielsetzungen einer zukunftsfähigen Lösung, insbesondere im Klimabereich)</a:t>
            </a:r>
            <a:endParaRPr lang="de-D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Verdana" panose="020B0604030504040204" pitchFamily="34" charset="0"/>
              <a:buChar char="•"/>
              <a:defRPr/>
            </a:pPr>
            <a:r>
              <a:rPr lang="de-DE" dirty="0">
                <a:latin typeface="Verdana" panose="020B0604030504040204" pitchFamily="34" charset="0"/>
                <a:ea typeface="Calibri" panose="020F0502020204030204" pitchFamily="34" charset="0"/>
              </a:rPr>
              <a:t>Weltbevölkerung bei 10 Milliarden stabilisieren</a:t>
            </a:r>
            <a:endParaRPr lang="de-DE" sz="2000" dirty="0">
              <a:ea typeface="Calibri" panose="020F0502020204030204" pitchFamily="34" charset="0"/>
            </a:endParaRP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Verdana" panose="020B0604030504040204" pitchFamily="34" charset="0"/>
              <a:buChar char="•"/>
              <a:defRPr/>
            </a:pPr>
            <a:r>
              <a:rPr lang="de-DE" dirty="0">
                <a:latin typeface="Verdana" panose="020B0604030504040204" pitchFamily="34" charset="0"/>
                <a:ea typeface="Calibri" panose="020F0502020204030204" pitchFamily="34" charset="0"/>
              </a:rPr>
              <a:t>20 Millionen neue Arbeitsplätze pro Jahr in Afrika schaffen </a:t>
            </a:r>
            <a:endParaRPr lang="de-DE" sz="2000" dirty="0">
              <a:ea typeface="Calibri" panose="020F0502020204030204" pitchFamily="34" charset="0"/>
            </a:endParaRP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Verdana" panose="020B0604030504040204" pitchFamily="34" charset="0"/>
              <a:buChar char="•"/>
              <a:defRPr/>
            </a:pPr>
            <a:r>
              <a:rPr lang="de-DE" dirty="0">
                <a:latin typeface="Verdana" panose="020B0604030504040204" pitchFamily="34" charset="0"/>
                <a:ea typeface="Calibri" panose="020F0502020204030204" pitchFamily="34" charset="0"/>
              </a:rPr>
              <a:t>Keinem Staat ökonomisch die „Luft“ abdrehen </a:t>
            </a:r>
            <a:endParaRPr lang="de-DE" sz="2000" dirty="0">
              <a:ea typeface="Calibri" panose="020F0502020204030204" pitchFamily="34" charset="0"/>
            </a:endParaRP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Verdana" panose="020B0604030504040204" pitchFamily="34" charset="0"/>
              <a:buChar char="•"/>
              <a:defRPr/>
            </a:pPr>
            <a:r>
              <a:rPr lang="de-DE" dirty="0">
                <a:latin typeface="Verdana" panose="020B0604030504040204" pitchFamily="34" charset="0"/>
                <a:ea typeface="Calibri" panose="020F0502020204030204" pitchFamily="34" charset="0"/>
              </a:rPr>
              <a:t>Einen „nuklearen Winter“ als Folge eines atomaren Kriegs auf niedrigem Niveau verhindern </a:t>
            </a:r>
            <a:br>
              <a:rPr lang="de-DE" dirty="0">
                <a:latin typeface="Verdana" panose="020B0604030504040204" pitchFamily="34" charset="0"/>
                <a:ea typeface="Calibri" panose="020F0502020204030204" pitchFamily="34" charset="0"/>
              </a:rPr>
            </a:br>
            <a:endParaRPr lang="de-DE" sz="1000" dirty="0">
              <a:ea typeface="Calibri" panose="020F0502020204030204" pitchFamily="34" charset="0"/>
            </a:endParaRP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Verdana" panose="020B0604030504040204" pitchFamily="34" charset="0"/>
              <a:buChar char="•"/>
              <a:defRPr/>
            </a:pPr>
            <a:r>
              <a:rPr lang="de-DE" dirty="0">
                <a:latin typeface="Verdana" panose="020B0604030504040204" pitchFamily="34" charset="0"/>
                <a:ea typeface="Calibri" panose="020F0502020204030204" pitchFamily="34" charset="0"/>
              </a:rPr>
              <a:t>Die riesigen, auf fossilen Energieträgern beruhenden Industrien intakt halten</a:t>
            </a:r>
            <a:br>
              <a:rPr lang="de-DE" dirty="0">
                <a:latin typeface="Verdana" panose="020B0604030504040204" pitchFamily="34" charset="0"/>
                <a:ea typeface="Calibri" panose="020F0502020204030204" pitchFamily="34" charset="0"/>
              </a:rPr>
            </a:br>
            <a:endParaRPr lang="de-DE" sz="1000" dirty="0">
              <a:ea typeface="Calibri" panose="020F0502020204030204" pitchFamily="34" charset="0"/>
            </a:endParaRP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Verdana" panose="020B0604030504040204" pitchFamily="34" charset="0"/>
              <a:buChar char="•"/>
              <a:defRPr/>
            </a:pPr>
            <a:r>
              <a:rPr lang="de-DE" dirty="0">
                <a:latin typeface="Verdana" panose="020B0604030504040204" pitchFamily="34" charset="0"/>
                <a:ea typeface="Calibri" panose="020F0502020204030204" pitchFamily="34" charset="0"/>
              </a:rPr>
              <a:t>Bilanzielle CO</a:t>
            </a:r>
            <a:r>
              <a:rPr lang="de-DE" baseline="-25000" dirty="0">
                <a:latin typeface="Verdana" panose="020B0604030504040204" pitchFamily="34" charset="0"/>
                <a:ea typeface="Calibri" panose="020F0502020204030204" pitchFamily="34" charset="0"/>
              </a:rPr>
              <a:t>2</a:t>
            </a:r>
            <a:r>
              <a:rPr lang="de-DE" dirty="0">
                <a:latin typeface="Verdana" panose="020B0604030504040204" pitchFamily="34" charset="0"/>
                <a:ea typeface="Calibri" panose="020F0502020204030204" pitchFamily="34" charset="0"/>
              </a:rPr>
              <a:t>-Neutralität erreichen (z.B. durch </a:t>
            </a:r>
            <a:r>
              <a:rPr lang="de-DE" dirty="0" err="1">
                <a:latin typeface="Verdana" panose="020B0604030504040204" pitchFamily="34" charset="0"/>
                <a:ea typeface="Calibri" panose="020F0502020204030204" pitchFamily="34" charset="0"/>
              </a:rPr>
              <a:t>Kohlenstoffrecyclierung</a:t>
            </a:r>
            <a:r>
              <a:rPr lang="de-DE" dirty="0">
                <a:latin typeface="Verdana" panose="020B0604030504040204" pitchFamily="34" charset="0"/>
                <a:ea typeface="Calibri" panose="020F0502020204030204" pitchFamily="34" charset="0"/>
              </a:rPr>
              <a:t>) </a:t>
            </a:r>
            <a:endParaRPr lang="de-DE" sz="2000" dirty="0">
              <a:ea typeface="Calibri" panose="020F0502020204030204" pitchFamily="34" charset="0"/>
            </a:endParaRP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Verdana" panose="020B0604030504040204" pitchFamily="34" charset="0"/>
              <a:buChar char="•"/>
              <a:defRPr/>
            </a:pPr>
            <a:r>
              <a:rPr lang="de-DE" dirty="0">
                <a:latin typeface="Verdana" panose="020B0604030504040204" pitchFamily="34" charset="0"/>
                <a:ea typeface="Calibri" panose="020F0502020204030204" pitchFamily="34" charset="0"/>
              </a:rPr>
              <a:t>Regenwälder erhalten (Industrieländer sollen dafür zahlen)</a:t>
            </a:r>
            <a:endParaRPr lang="de-DE" sz="2000" dirty="0">
              <a:ea typeface="Calibri" panose="020F0502020204030204" pitchFamily="34" charset="0"/>
            </a:endParaRP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Verdana" panose="020B0604030504040204" pitchFamily="34" charset="0"/>
              <a:buChar char="•"/>
              <a:defRPr/>
            </a:pPr>
            <a:r>
              <a:rPr lang="de-DE" dirty="0">
                <a:latin typeface="Verdana" panose="020B0604030504040204" pitchFamily="34" charset="0"/>
                <a:ea typeface="Calibri" panose="020F0502020204030204" pitchFamily="34" charset="0"/>
              </a:rPr>
              <a:t>Böden intakt halten und verbessern (zu Kohlenstoffspeichern </a:t>
            </a:r>
            <a:br>
              <a:rPr lang="de-DE" dirty="0">
                <a:latin typeface="Verdana" panose="020B0604030504040204" pitchFamily="34" charset="0"/>
                <a:ea typeface="Calibri" panose="020F0502020204030204" pitchFamily="34" charset="0"/>
              </a:rPr>
            </a:br>
            <a:r>
              <a:rPr lang="de-DE" dirty="0">
                <a:latin typeface="Verdana" panose="020B0604030504040204" pitchFamily="34" charset="0"/>
                <a:ea typeface="Calibri" panose="020F0502020204030204" pitchFamily="34" charset="0"/>
              </a:rPr>
              <a:t>weiterentwickeln)</a:t>
            </a:r>
            <a:br>
              <a:rPr lang="de-DE" dirty="0">
                <a:latin typeface="Verdana" panose="020B0604030504040204" pitchFamily="34" charset="0"/>
                <a:ea typeface="Calibri" panose="020F0502020204030204" pitchFamily="34" charset="0"/>
              </a:rPr>
            </a:br>
            <a:endParaRPr lang="de-DE" sz="1000" dirty="0">
              <a:ea typeface="Calibri" panose="020F0502020204030204" pitchFamily="34" charset="0"/>
            </a:endParaRP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Verdana" panose="020B0604030504040204" pitchFamily="34" charset="0"/>
              <a:buChar char="•"/>
              <a:defRPr/>
            </a:pPr>
            <a:r>
              <a:rPr lang="de-DE" dirty="0">
                <a:latin typeface="Verdana" panose="020B0604030504040204" pitchFamily="34" charset="0"/>
                <a:ea typeface="Calibri" panose="020F0502020204030204" pitchFamily="34" charset="0"/>
              </a:rPr>
              <a:t>Menschheit ernähren (Wüstenbildung umkehren, besserer Umgang mit Böden)</a:t>
            </a:r>
            <a:br>
              <a:rPr lang="de-DE" dirty="0">
                <a:latin typeface="Verdana" panose="020B0604030504040204" pitchFamily="34" charset="0"/>
                <a:ea typeface="Calibri" panose="020F0502020204030204" pitchFamily="34" charset="0"/>
              </a:rPr>
            </a:br>
            <a:endParaRPr lang="de-DE" sz="1000" dirty="0">
              <a:ea typeface="Calibri" panose="020F0502020204030204" pitchFamily="34" charset="0"/>
            </a:endParaRP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Verdana" panose="020B0604030504040204" pitchFamily="34" charset="0"/>
              <a:buChar char="•"/>
              <a:defRPr/>
            </a:pPr>
            <a:r>
              <a:rPr lang="de-DE" dirty="0">
                <a:latin typeface="Verdana" panose="020B0604030504040204" pitchFamily="34" charset="0"/>
                <a:ea typeface="Calibri" panose="020F0502020204030204" pitchFamily="34" charset="0"/>
              </a:rPr>
              <a:t>Zwei-Klassengesellschaft in Europa verhindern </a:t>
            </a:r>
            <a:endParaRPr lang="de-DE" sz="2000" dirty="0">
              <a:ea typeface="Calibri" panose="020F0502020204030204" pitchFamily="34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Verdana" panose="020B0604030504040204" pitchFamily="34" charset="0"/>
              <a:buChar char="•"/>
              <a:defRPr/>
            </a:pPr>
            <a:r>
              <a:rPr lang="de-DE" dirty="0">
                <a:latin typeface="Verdana" panose="020B0604030504040204" pitchFamily="34" charset="0"/>
                <a:ea typeface="Calibri" panose="020F0502020204030204" pitchFamily="34" charset="0"/>
              </a:rPr>
              <a:t>Zwei-Klassengesellschaft weltweit graduell überwinden</a:t>
            </a:r>
            <a:endParaRPr lang="de-DE" sz="2000" dirty="0"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  <a:defRPr/>
            </a:pPr>
            <a:r>
              <a:rPr lang="de-DE" sz="1200" dirty="0">
                <a:latin typeface="Verdana" panose="020B0604030504040204" pitchFamily="34" charset="0"/>
                <a:ea typeface="Times New Roman" panose="02020603050405020304" pitchFamily="18" charset="0"/>
              </a:rPr>
              <a:t>Dies kann nur bei Entstehung von Wohlstand und Umsetzung der SDGs gelingen</a:t>
            </a:r>
            <a:endParaRPr lang="de-D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Grafik 1">
            <a:extLst>
              <a:ext uri="{FF2B5EF4-FFF2-40B4-BE49-F238E27FC236}">
                <a16:creationId xmlns:a16="http://schemas.microsoft.com/office/drawing/2014/main" id="{3213C8AE-6514-45F5-BBA7-7ADE4688B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8" y="1260475"/>
            <a:ext cx="10079037" cy="629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itel 1">
            <a:extLst>
              <a:ext uri="{FF2B5EF4-FFF2-40B4-BE49-F238E27FC236}">
                <a16:creationId xmlns:a16="http://schemas.microsoft.com/office/drawing/2014/main" id="{8EECE740-D6F4-4BD4-B900-D03A2C9912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1350" y="0"/>
            <a:ext cx="9072563" cy="1176338"/>
          </a:xfrm>
        </p:spPr>
        <p:txBody>
          <a:bodyPr/>
          <a:lstStyle/>
          <a:p>
            <a:pPr eaLnBrk="1" hangingPunct="1"/>
            <a:r>
              <a:rPr lang="de-DE" altLang="de-DE" sz="3200" b="1">
                <a:solidFill>
                  <a:srgbClr val="0068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Negativ-Emissionen – </a:t>
            </a:r>
            <a:r>
              <a:rPr lang="de-DE" altLang="de-DE" sz="2800" b="1">
                <a:solidFill>
                  <a:srgbClr val="0068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Joker 1</a:t>
            </a:r>
          </a:p>
        </p:txBody>
      </p:sp>
      <p:pic>
        <p:nvPicPr>
          <p:cNvPr id="8196" name="Grafik 3">
            <a:extLst>
              <a:ext uri="{FF2B5EF4-FFF2-40B4-BE49-F238E27FC236}">
                <a16:creationId xmlns:a16="http://schemas.microsoft.com/office/drawing/2014/main" id="{4737D171-5EA6-41C0-A682-9DB458FEC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33" r="-2"/>
          <a:stretch>
            <a:fillRect/>
          </a:stretch>
        </p:blipFill>
        <p:spPr bwMode="auto">
          <a:xfrm>
            <a:off x="7194550" y="1274763"/>
            <a:ext cx="3190875" cy="593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D5E071E-9B1D-4119-B351-A9DA7870B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350" y="1595438"/>
            <a:ext cx="6553200" cy="5805487"/>
          </a:xfrm>
        </p:spPr>
        <p:txBody>
          <a:bodyPr rtlCol="0">
            <a:normAutofit/>
          </a:bodyPr>
          <a:lstStyle/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de-DE" sz="1984" dirty="0">
                <a:solidFill>
                  <a:srgbClr val="0070C0"/>
                </a:solidFill>
              </a:rPr>
              <a:t>Negativ-Emissionen (rund 250 Milliarden Tonnen 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de-DE" sz="1984" dirty="0">
                <a:solidFill>
                  <a:srgbClr val="0070C0"/>
                </a:solidFill>
              </a:rPr>
              <a:t>bis 2050) sind entscheidend, um die Paris Lücke 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de-DE" sz="1984" dirty="0">
                <a:solidFill>
                  <a:srgbClr val="0070C0"/>
                </a:solidFill>
              </a:rPr>
              <a:t>zu schließen.</a:t>
            </a:r>
          </a:p>
          <a:p>
            <a:pPr eaLnBrk="1" hangingPunct="1">
              <a:defRPr/>
            </a:pPr>
            <a:endParaRPr lang="de-DE" sz="1984" dirty="0">
              <a:solidFill>
                <a:srgbClr val="0070C0"/>
              </a:solidFill>
            </a:endParaRP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de-DE" sz="1984" b="1" dirty="0">
                <a:solidFill>
                  <a:srgbClr val="0070C0"/>
                </a:solidFill>
              </a:rPr>
              <a:t>Negativ-Emissionen </a:t>
            </a:r>
            <a:r>
              <a:rPr lang="de-DE" sz="1984" dirty="0">
                <a:solidFill>
                  <a:srgbClr val="0070C0"/>
                </a:solidFill>
              </a:rPr>
              <a:t>sind der "Joker", insbesondere </a:t>
            </a:r>
            <a:br>
              <a:rPr lang="de-DE" sz="1984" dirty="0">
                <a:solidFill>
                  <a:srgbClr val="0070C0"/>
                </a:solidFill>
              </a:rPr>
            </a:br>
            <a:r>
              <a:rPr lang="de-DE" sz="1984" dirty="0">
                <a:solidFill>
                  <a:srgbClr val="0070C0"/>
                </a:solidFill>
              </a:rPr>
              <a:t>durch</a:t>
            </a:r>
          </a:p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de-DE" sz="1984" dirty="0">
                <a:solidFill>
                  <a:srgbClr val="0070C0"/>
                </a:solidFill>
              </a:rPr>
              <a:t>Wiederaufforstung</a:t>
            </a:r>
          </a:p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de-DE" sz="1984" dirty="0">
                <a:solidFill>
                  <a:srgbClr val="0070C0"/>
                </a:solidFill>
              </a:rPr>
              <a:t>Humusbildung in der Landwirtschaft 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de-DE" sz="1984" dirty="0">
              <a:solidFill>
                <a:srgbClr val="0070C0"/>
              </a:solidFill>
            </a:endParaRP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de-DE" sz="1984" spc="-44" dirty="0">
                <a:solidFill>
                  <a:srgbClr val="0070C0"/>
                </a:solidFill>
              </a:rPr>
              <a:t>500 Milliarden € pro Jahr werden als „verlorene Zuschüsse“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de-DE" sz="1984" spc="-44" dirty="0">
                <a:solidFill>
                  <a:srgbClr val="0070C0"/>
                </a:solidFill>
              </a:rPr>
              <a:t>zu internationalen CO</a:t>
            </a:r>
            <a:r>
              <a:rPr lang="de-DE" sz="1984" spc="-44" baseline="-25000" dirty="0">
                <a:solidFill>
                  <a:srgbClr val="0070C0"/>
                </a:solidFill>
              </a:rPr>
              <a:t>2</a:t>
            </a:r>
            <a:r>
              <a:rPr lang="de-DE" sz="1984" spc="-44" dirty="0">
                <a:solidFill>
                  <a:srgbClr val="0070C0"/>
                </a:solidFill>
              </a:rPr>
              <a:t>-Kompensationsprojekten benötigt.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de-DE" sz="1984" dirty="0">
              <a:solidFill>
                <a:srgbClr val="0070C0"/>
              </a:solidFill>
            </a:endParaRP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de-DE" sz="1984" dirty="0">
                <a:solidFill>
                  <a:srgbClr val="0070C0"/>
                </a:solidFill>
              </a:rPr>
              <a:t>Diese Aktivitäten führen zu guten Co-</a:t>
            </a:r>
            <a:r>
              <a:rPr lang="de-DE" sz="1984" dirty="0" err="1">
                <a:solidFill>
                  <a:srgbClr val="0070C0"/>
                </a:solidFill>
              </a:rPr>
              <a:t>Benefits</a:t>
            </a:r>
            <a:r>
              <a:rPr lang="de-DE" sz="1984" dirty="0">
                <a:solidFill>
                  <a:srgbClr val="0070C0"/>
                </a:solidFill>
              </a:rPr>
              <a:t> bzgl. der 17 Ziele der Staatengemeinschaft zur nachhaltigen Entwicklung (Agenda 2030)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de-DE" sz="1984" dirty="0">
              <a:solidFill>
                <a:srgbClr val="0070C0"/>
              </a:solidFill>
            </a:endParaRP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de-DE" sz="1984" dirty="0">
              <a:solidFill>
                <a:srgbClr val="0070C0"/>
              </a:solidFill>
            </a:endParaRPr>
          </a:p>
        </p:txBody>
      </p:sp>
      <p:sp>
        <p:nvSpPr>
          <p:cNvPr id="7172" name="Foliennummernplatzhalter 3">
            <a:extLst>
              <a:ext uri="{FF2B5EF4-FFF2-40B4-BE49-F238E27FC236}">
                <a16:creationId xmlns:a16="http://schemas.microsoft.com/office/drawing/2014/main" id="{EEE155D4-998F-4542-BA11-13C68F9F8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har char="•"/>
              <a:defRPr sz="352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18954" indent="-314982">
              <a:spcBef>
                <a:spcPct val="20000"/>
              </a:spcBef>
              <a:buChar char="–"/>
              <a:defRPr sz="308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9929" indent="-251986">
              <a:spcBef>
                <a:spcPct val="20000"/>
              </a:spcBef>
              <a:buChar char="•"/>
              <a:defRPr sz="264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63900" indent="-251986">
              <a:spcBef>
                <a:spcPct val="20000"/>
              </a:spcBef>
              <a:buChar char="–"/>
              <a:defRPr sz="220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67872" indent="-251986">
              <a:spcBef>
                <a:spcPct val="20000"/>
              </a:spcBef>
              <a:buChar char="»"/>
              <a:defRPr sz="220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71844" indent="-251986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75815" indent="-251986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779787" indent="-251986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283758" indent="-251986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7CEB14FE-4F48-4016-9162-A292AEAC9E83}" type="slidenum">
              <a:rPr lang="de-DE" altLang="de-DE" sz="1543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5</a:t>
            </a:fld>
            <a:endParaRPr lang="de-DE" altLang="de-DE" sz="1543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Grafik 3">
            <a:extLst>
              <a:ext uri="{FF2B5EF4-FFF2-40B4-BE49-F238E27FC236}">
                <a16:creationId xmlns:a16="http://schemas.microsoft.com/office/drawing/2014/main" id="{3D431401-CF15-4DE0-9153-36EC925BE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8" y="1093788"/>
            <a:ext cx="10079037" cy="647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itel 1">
            <a:extLst>
              <a:ext uri="{FF2B5EF4-FFF2-40B4-BE49-F238E27FC236}">
                <a16:creationId xmlns:a16="http://schemas.microsoft.com/office/drawing/2014/main" id="{E4BFFA94-8D13-4820-9953-61580F453F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7825" y="0"/>
            <a:ext cx="9070975" cy="1093788"/>
          </a:xfrm>
        </p:spPr>
        <p:txBody>
          <a:bodyPr/>
          <a:lstStyle/>
          <a:p>
            <a:pPr algn="just" eaLnBrk="1" hangingPunct="1"/>
            <a:r>
              <a:rPr lang="de-DE" altLang="de-DE" sz="3200" b="1" dirty="0">
                <a:solidFill>
                  <a:srgbClr val="0068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Verantwortung der Top-Emittenten – </a:t>
            </a:r>
            <a:r>
              <a:rPr lang="de-DE" altLang="de-DE" sz="2800" b="1" dirty="0">
                <a:solidFill>
                  <a:srgbClr val="0068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Joker 2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ABD12D0-452E-47A9-AE83-CC12F18D0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8588" y="1898650"/>
            <a:ext cx="9070975" cy="4989513"/>
          </a:xfrm>
        </p:spPr>
        <p:txBody>
          <a:bodyPr rtlCol="0">
            <a:normAutofit/>
          </a:bodyPr>
          <a:lstStyle/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de-DE" sz="1984" dirty="0">
                <a:solidFill>
                  <a:srgbClr val="0070C0"/>
                </a:solidFill>
              </a:rPr>
              <a:t>Top-Emittenten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de-DE" sz="1984" dirty="0">
              <a:solidFill>
                <a:srgbClr val="0070C0"/>
              </a:solidFill>
            </a:endParaRPr>
          </a:p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de-DE" sz="1984" dirty="0">
                <a:solidFill>
                  <a:srgbClr val="0070C0"/>
                </a:solidFill>
              </a:rPr>
              <a:t>sind in erster Linie für den Klimawandel verantwortlich.</a:t>
            </a:r>
            <a:br>
              <a:rPr lang="de-DE" sz="1984" dirty="0">
                <a:solidFill>
                  <a:srgbClr val="0070C0"/>
                </a:solidFill>
              </a:rPr>
            </a:br>
            <a:endParaRPr lang="de-DE" sz="1984" dirty="0">
              <a:solidFill>
                <a:srgbClr val="0070C0"/>
              </a:solidFill>
            </a:endParaRPr>
          </a:p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de-DE" sz="1984" dirty="0">
                <a:solidFill>
                  <a:srgbClr val="0070C0"/>
                </a:solidFill>
              </a:rPr>
              <a:t>leben in allen Ländern.</a:t>
            </a:r>
            <a:br>
              <a:rPr lang="de-DE" sz="1984" dirty="0">
                <a:solidFill>
                  <a:srgbClr val="0070C0"/>
                </a:solidFill>
              </a:rPr>
            </a:br>
            <a:endParaRPr lang="de-DE" sz="1984" dirty="0">
              <a:solidFill>
                <a:srgbClr val="0070C0"/>
              </a:solidFill>
            </a:endParaRPr>
          </a:p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de-DE" sz="1984" dirty="0">
                <a:solidFill>
                  <a:srgbClr val="0070C0"/>
                </a:solidFill>
              </a:rPr>
              <a:t>Sollten dazu motiviert werden, aktiv zu werden. </a:t>
            </a:r>
            <a:br>
              <a:rPr lang="de-DE" sz="1984" dirty="0">
                <a:solidFill>
                  <a:srgbClr val="0070C0"/>
                </a:solidFill>
              </a:rPr>
            </a:br>
            <a:endParaRPr lang="de-DE" sz="1984" dirty="0">
              <a:solidFill>
                <a:srgbClr val="0070C0"/>
              </a:solidFill>
            </a:endParaRPr>
          </a:p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de-DE" sz="1984" dirty="0">
                <a:solidFill>
                  <a:srgbClr val="0070C0"/>
                </a:solidFill>
              </a:rPr>
              <a:t>wären die größten Verlierer, wenn sich eine Klimakatastrophe nicht vermeiden lässt.</a:t>
            </a:r>
            <a:br>
              <a:rPr lang="de-DE" sz="1984" dirty="0">
                <a:solidFill>
                  <a:srgbClr val="0070C0"/>
                </a:solidFill>
              </a:rPr>
            </a:br>
            <a:endParaRPr lang="de-DE" sz="1984" dirty="0">
              <a:solidFill>
                <a:srgbClr val="0070C0"/>
              </a:solidFill>
            </a:endParaRPr>
          </a:p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de-DE" sz="1984" dirty="0">
                <a:solidFill>
                  <a:srgbClr val="0070C0"/>
                </a:solidFill>
              </a:rPr>
              <a:t>können problemlos die erforderlichen 500 Milliarden € pro Jahr als „verlorene Zuschüsse“ zu internationalen CO</a:t>
            </a:r>
            <a:r>
              <a:rPr lang="de-DE" sz="1984" baseline="-25000" dirty="0">
                <a:solidFill>
                  <a:srgbClr val="0070C0"/>
                </a:solidFill>
              </a:rPr>
              <a:t>2</a:t>
            </a:r>
            <a:r>
              <a:rPr lang="de-DE" sz="1984" dirty="0">
                <a:solidFill>
                  <a:srgbClr val="0070C0"/>
                </a:solidFill>
              </a:rPr>
              <a:t>-Kompensationsprojekten beitragen</a:t>
            </a:r>
            <a:br>
              <a:rPr lang="de-DE" sz="1984" dirty="0">
                <a:solidFill>
                  <a:srgbClr val="0070C0"/>
                </a:solidFill>
              </a:rPr>
            </a:br>
            <a:endParaRPr lang="de-DE" sz="1984" dirty="0">
              <a:solidFill>
                <a:srgbClr val="0070C0"/>
              </a:solidFill>
            </a:endParaRPr>
          </a:p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de-DE" sz="1984" dirty="0">
                <a:solidFill>
                  <a:srgbClr val="0070C0"/>
                </a:solidFill>
              </a:rPr>
              <a:t>Packen wir‘s an!</a:t>
            </a:r>
          </a:p>
        </p:txBody>
      </p:sp>
      <p:sp>
        <p:nvSpPr>
          <p:cNvPr id="7172" name="Foliennummernplatzhalter 3">
            <a:extLst>
              <a:ext uri="{FF2B5EF4-FFF2-40B4-BE49-F238E27FC236}">
                <a16:creationId xmlns:a16="http://schemas.microsoft.com/office/drawing/2014/main" id="{2DE5A34A-2EE0-4965-994A-362CED0F4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har char="•"/>
              <a:defRPr sz="352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18954" indent="-314982">
              <a:spcBef>
                <a:spcPct val="20000"/>
              </a:spcBef>
              <a:buChar char="–"/>
              <a:defRPr sz="308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9929" indent="-251986">
              <a:spcBef>
                <a:spcPct val="20000"/>
              </a:spcBef>
              <a:buChar char="•"/>
              <a:defRPr sz="264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63900" indent="-251986">
              <a:spcBef>
                <a:spcPct val="20000"/>
              </a:spcBef>
              <a:buChar char="–"/>
              <a:defRPr sz="220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67872" indent="-251986">
              <a:spcBef>
                <a:spcPct val="20000"/>
              </a:spcBef>
              <a:buChar char="»"/>
              <a:defRPr sz="220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71844" indent="-251986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75815" indent="-251986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779787" indent="-251986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283758" indent="-251986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C425AEA2-D44F-4308-B5E8-F5D67CD29305}" type="slidenum">
              <a:rPr lang="de-DE" altLang="de-DE" sz="1543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6</a:t>
            </a:fld>
            <a:endParaRPr lang="de-DE" altLang="de-DE" sz="1543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Grafik 3">
            <a:extLst>
              <a:ext uri="{FF2B5EF4-FFF2-40B4-BE49-F238E27FC236}">
                <a16:creationId xmlns:a16="http://schemas.microsoft.com/office/drawing/2014/main" id="{DCC58A9D-F312-4881-9CF1-03161BF93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1619250"/>
            <a:ext cx="9091612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Grafik 1">
            <a:extLst>
              <a:ext uri="{FF2B5EF4-FFF2-40B4-BE49-F238E27FC236}">
                <a16:creationId xmlns:a16="http://schemas.microsoft.com/office/drawing/2014/main" id="{6F49E85C-CFB5-4939-8D27-43B8466A2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88" y="1042988"/>
            <a:ext cx="8863012" cy="581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44B30232-93A8-4967-8A14-A85A5C25B5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7825" y="0"/>
            <a:ext cx="8640489" cy="1093788"/>
          </a:xfrm>
        </p:spPr>
        <p:txBody>
          <a:bodyPr/>
          <a:lstStyle/>
          <a:p>
            <a:pPr algn="ctr" eaLnBrk="1" hangingPunct="1"/>
            <a:r>
              <a:rPr lang="de-DE" altLang="de-DE" sz="3200" b="1" dirty="0">
                <a:solidFill>
                  <a:srgbClr val="0068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Sensationelle Ankündigung</a:t>
            </a:r>
            <a:endParaRPr lang="de-DE" altLang="de-DE" sz="2800" b="1" dirty="0">
              <a:solidFill>
                <a:srgbClr val="0068B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CC9A01CC-5C25-41FC-AAA7-9AA04CA4A1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350" y="1043533"/>
            <a:ext cx="9385076" cy="2376264"/>
          </a:xfrm>
        </p:spPr>
        <p:txBody>
          <a:bodyPr rtlCol="0">
            <a:normAutofit fontScale="92500" lnSpcReduction="10000"/>
          </a:bodyPr>
          <a:lstStyle/>
          <a:p>
            <a:pPr marL="0" indent="0" eaLnBrk="1" hangingPunct="1">
              <a:lnSpc>
                <a:spcPct val="120000"/>
              </a:lnSpc>
              <a:spcAft>
                <a:spcPts val="661"/>
              </a:spcAft>
              <a:buNone/>
              <a:defRPr/>
            </a:pPr>
            <a:r>
              <a:rPr lang="de-DE" sz="2400" dirty="0">
                <a:solidFill>
                  <a:srgbClr val="0070C0"/>
                </a:solidFill>
              </a:rPr>
              <a:t>Das Industrieunternehmen Robert Bosch, Mitglied der Allianz für Entwicklung und Klima, wird sich nach Ankündigung von Bosch-Chef Volkmar Denner bereits ab </a:t>
            </a:r>
            <a:r>
              <a:rPr lang="de-DE" sz="2400" b="1" dirty="0">
                <a:solidFill>
                  <a:srgbClr val="0070C0"/>
                </a:solidFill>
              </a:rPr>
              <a:t>2020 klimaneutral stellen</a:t>
            </a:r>
            <a:r>
              <a:rPr lang="de-DE" sz="2400" dirty="0">
                <a:solidFill>
                  <a:srgbClr val="0070C0"/>
                </a:solidFill>
              </a:rPr>
              <a:t>. Das ist sensationell. Bosch hat weltweit 410.000 Mitarbeiter und setzte 2018 knapp 80 Milliarden Euro um. Bis 2020 will Bosch 3,3 Millionen Tonnen CO</a:t>
            </a:r>
            <a:r>
              <a:rPr lang="de-DE" sz="2400" baseline="-25000" dirty="0">
                <a:solidFill>
                  <a:srgbClr val="0070C0"/>
                </a:solidFill>
              </a:rPr>
              <a:t>2</a:t>
            </a:r>
            <a:r>
              <a:rPr lang="de-DE" sz="2400" dirty="0">
                <a:solidFill>
                  <a:srgbClr val="0070C0"/>
                </a:solidFill>
              </a:rPr>
              <a:t> neutralisieren. Bosch investiert dafür etwa 1 Milliarde Euro.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9B9C68F-1FD0-418A-9520-EE00FF048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8476" y="3059757"/>
            <a:ext cx="5659241" cy="3901688"/>
          </a:xfrm>
          <a:prstGeom prst="rect">
            <a:avLst/>
          </a:prstGeom>
        </p:spPr>
      </p:pic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2EAE45E4-DC5F-4264-9985-10E9895F1B40}"/>
              </a:ext>
            </a:extLst>
          </p:cNvPr>
          <p:cNvSpPr txBox="1">
            <a:spLocks/>
          </p:cNvSpPr>
          <p:nvPr/>
        </p:nvSpPr>
        <p:spPr bwMode="auto">
          <a:xfrm>
            <a:off x="651540" y="5436021"/>
            <a:ext cx="3516936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250825" indent="-250825" algn="l" defTabSz="1006475" rtl="0" eaLnBrk="0" fontAlgn="base" hangingPunct="0">
              <a:lnSpc>
                <a:spcPct val="90000"/>
              </a:lnSpc>
              <a:spcBef>
                <a:spcPts val="11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650" indent="-250825" algn="l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8888" indent="-250825" algn="l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713" indent="-250825" algn="l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6950" indent="-250825" algn="l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120000"/>
              </a:lnSpc>
              <a:spcAft>
                <a:spcPts val="661"/>
              </a:spcAft>
              <a:buNone/>
              <a:defRPr/>
            </a:pPr>
            <a:r>
              <a:rPr lang="de-DE" sz="1600" dirty="0">
                <a:solidFill>
                  <a:srgbClr val="0070C0"/>
                </a:solidFill>
              </a:rPr>
              <a:t>vgl. Buchenau, M., Witsch, K.: </a:t>
            </a:r>
            <a:r>
              <a:rPr lang="de-DE" sz="1600" dirty="0" err="1">
                <a:solidFill>
                  <a:srgbClr val="0070C0"/>
                </a:solidFill>
              </a:rPr>
              <a:t>erschie-nen</a:t>
            </a:r>
            <a:r>
              <a:rPr lang="de-DE" sz="1600" dirty="0">
                <a:solidFill>
                  <a:srgbClr val="0070C0"/>
                </a:solidFill>
              </a:rPr>
              <a:t> in: Handelsblatt vom 09.05.2019 </a:t>
            </a:r>
            <a:r>
              <a:rPr lang="de-DE" sz="1600" i="1" dirty="0">
                <a:solidFill>
                  <a:srgbClr val="0070C0"/>
                </a:solidFill>
              </a:rPr>
              <a:t>Bosch will komplett klimaneutral arbeiten – und lässt sich das eine Milliarde Euro kosten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3386C9E0-2D23-4FF1-B697-0D4E9874C7F2}"/>
              </a:ext>
            </a:extLst>
          </p:cNvPr>
          <p:cNvSpPr txBox="1">
            <a:spLocks/>
          </p:cNvSpPr>
          <p:nvPr/>
        </p:nvSpPr>
        <p:spPr bwMode="auto">
          <a:xfrm>
            <a:off x="641350" y="7092205"/>
            <a:ext cx="9385076" cy="279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250825" indent="-250825" algn="l" defTabSz="1006475" rtl="0" eaLnBrk="0" fontAlgn="base" hangingPunct="0">
              <a:lnSpc>
                <a:spcPct val="90000"/>
              </a:lnSpc>
              <a:spcBef>
                <a:spcPts val="11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650" indent="-250825" algn="l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8888" indent="-250825" algn="l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713" indent="-250825" algn="l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6950" indent="-250825" algn="l" defTabSz="1006475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120000"/>
              </a:lnSpc>
              <a:spcAft>
                <a:spcPts val="661"/>
              </a:spcAft>
              <a:buNone/>
              <a:defRPr/>
            </a:pPr>
            <a:r>
              <a:rPr lang="de-DE" sz="1000" dirty="0">
                <a:solidFill>
                  <a:srgbClr val="0070C0"/>
                </a:solidFill>
              </a:rPr>
              <a:t>https://www.handelsblatt.com/unternehmen/industrie/co2-reduktion-bosch-will-komplett-klimaneutral-arbeiten-und-laesst-sich-das-eine-milliarde-euro-kosten/24321480.html</a:t>
            </a:r>
          </a:p>
        </p:txBody>
      </p:sp>
    </p:spTree>
    <p:extLst>
      <p:ext uri="{BB962C8B-B14F-4D97-AF65-F5344CB8AC3E}">
        <p14:creationId xmlns:p14="http://schemas.microsoft.com/office/powerpoint/2010/main" val="68373209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639</Words>
  <Application>Microsoft Office PowerPoint</Application>
  <PresentationFormat>Benutzerdefiniert</PresentationFormat>
  <Paragraphs>109</Paragraphs>
  <Slides>15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Verdana</vt:lpstr>
      <vt:lpstr>Wingdings</vt:lpstr>
      <vt:lpstr>Standarddesign</vt:lpstr>
      <vt:lpstr>PowerPoint-Präsentation</vt:lpstr>
      <vt:lpstr>Die Paris Lücke – absehbar seit dem „Scheitern“ von Kopenhagen</vt:lpstr>
      <vt:lpstr>PowerPoint-Präsentation</vt:lpstr>
      <vt:lpstr>PowerPoint-Präsentation</vt:lpstr>
      <vt:lpstr>Negativ-Emissionen – Joker 1</vt:lpstr>
      <vt:lpstr>Verantwortung der Top-Emittenten – Joker 2</vt:lpstr>
      <vt:lpstr>PowerPoint-Präsentation</vt:lpstr>
      <vt:lpstr>PowerPoint-Präsentation</vt:lpstr>
      <vt:lpstr>Sensationelle Ankündigung</vt:lpstr>
      <vt:lpstr>PowerPoint-Präsentation</vt:lpstr>
      <vt:lpstr>Kohlenstoffzyklus Energie heute</vt:lpstr>
      <vt:lpstr>Geschlossener Kohlenstoffzyklus Energie (zukünftig)</vt:lpstr>
      <vt:lpstr>Energiestatus 2019</vt:lpstr>
      <vt:lpstr>Energiestatus 2050 (gemäß Referenzszenario)</vt:lpstr>
      <vt:lpstr>Wege zu Methanol (CH3OH) und Einsatzfelder</vt:lpstr>
    </vt:vector>
  </TitlesOfParts>
  <Company>FAW/n Ulm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Corporate Social Responsibility im Unternehmen</dc:title>
  <dc:creator>EDV - Infrastruktur</dc:creator>
  <cp:lastModifiedBy>Infra</cp:lastModifiedBy>
  <cp:revision>21</cp:revision>
  <dcterms:created xsi:type="dcterms:W3CDTF">2011-01-26T08:41:48Z</dcterms:created>
  <dcterms:modified xsi:type="dcterms:W3CDTF">2019-05-20T15:28:57Z</dcterms:modified>
</cp:coreProperties>
</file>