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6" r:id="rId3"/>
    <p:sldId id="317" r:id="rId4"/>
    <p:sldId id="318" r:id="rId5"/>
    <p:sldId id="320" r:id="rId6"/>
    <p:sldId id="321" r:id="rId7"/>
    <p:sldId id="322" r:id="rId8"/>
    <p:sldId id="323" r:id="rId9"/>
    <p:sldId id="324" r:id="rId10"/>
    <p:sldId id="325" r:id="rId11"/>
    <p:sldId id="305" r:id="rId12"/>
    <p:sldId id="327" r:id="rId13"/>
    <p:sldId id="328" r:id="rId14"/>
    <p:sldId id="330" r:id="rId15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8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320F"/>
    <a:srgbClr val="E6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21" autoAdjust="0"/>
    <p:restoredTop sz="94818" autoAdjust="0"/>
  </p:normalViewPr>
  <p:slideViewPr>
    <p:cSldViewPr snapToGrid="0" snapToObjects="1">
      <p:cViewPr varScale="1">
        <p:scale>
          <a:sx n="97" d="100"/>
          <a:sy n="97" d="100"/>
        </p:scale>
        <p:origin x="930" y="78"/>
      </p:cViewPr>
      <p:guideLst>
        <p:guide orient="horz" pos="668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288" y="-72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weltbundesamt.at\Projekte\2000\2176_Trendanalyse\Intern\BLI-2019_P2452\Berechnungen\Indikatoren\Indikatoren_Gesamt_201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mweltbundesamt.at\Projekte\2000\2176_Trendanalyse\Intern\BLI-2019_P2452\Berechnungen\Indikatoren\Indikatoren_Gesamt_2019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mweltbundesamt.at\Projekte\2000\2176_Trendanalyse\Intern\BLI-2019_P2452\Berechnungen\Indikatoren\Indikatoren_Gesamt_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smtClean="0"/>
              <a:t>THG-</a:t>
            </a:r>
            <a:r>
              <a:rPr lang="en-US" sz="1200" dirty="0" err="1" smtClean="0"/>
              <a:t>Emissionen</a:t>
            </a:r>
            <a:r>
              <a:rPr lang="en-US" sz="1200" dirty="0" smtClean="0"/>
              <a:t> </a:t>
            </a:r>
            <a:r>
              <a:rPr lang="en-US" sz="1200" dirty="0"/>
              <a:t>2017 </a:t>
            </a:r>
            <a:br>
              <a:rPr lang="en-US" sz="1200" dirty="0"/>
            </a:br>
            <a:r>
              <a:rPr lang="en-US" sz="1200" dirty="0" smtClean="0"/>
              <a:t>des </a:t>
            </a:r>
            <a:r>
              <a:rPr lang="en-US" sz="1200" dirty="0" err="1" smtClean="0"/>
              <a:t>Emissionshandelsbereichs</a:t>
            </a:r>
            <a:endParaRPr lang="en-US" sz="1200" dirty="0"/>
          </a:p>
        </c:rich>
      </c:tx>
      <c:layout>
        <c:manualLayout>
          <c:xMode val="edge"/>
          <c:yMode val="edge"/>
          <c:x val="0.23111792929292932"/>
          <c:y val="7.1512269092914257E-4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816831700674568"/>
          <c:y val="0.33879435867114627"/>
          <c:w val="0.32293478475022114"/>
          <c:h val="0.44154664084257988"/>
        </c:manualLayout>
      </c:layout>
      <c:pieChart>
        <c:varyColors val="1"/>
        <c:ser>
          <c:idx val="0"/>
          <c:order val="0"/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C3E-4ACD-9637-765A5352C14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C3E-4ACD-9637-765A5352C146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Industrie
</a:t>
                    </a:r>
                    <a:r>
                      <a:rPr lang="en-US" smtClean="0"/>
                      <a:t>21,0</a:t>
                    </a:r>
                    <a:r>
                      <a:rPr lang="en-US" baseline="0" smtClean="0"/>
                      <a:t> </a:t>
                    </a:r>
                    <a:r>
                      <a:rPr lang="en-US" sz="1000" b="0" i="0" u="none" strike="noStrike" baseline="0" smtClean="0">
                        <a:effectLst/>
                      </a:rPr>
                      <a:t>Mio. t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C3E-4ACD-9637-765A5352C1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Energie
</a:t>
                    </a:r>
                    <a:r>
                      <a:rPr lang="en-US" smtClean="0"/>
                      <a:t>9,6 Mio. t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3E-4ACD-9637-765A5352C1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KSB_allg.!$U$358:$U$359</c:f>
              <c:strCache>
                <c:ptCount val="2"/>
                <c:pt idx="0">
                  <c:v>Energie und Industrie</c:v>
                </c:pt>
                <c:pt idx="1">
                  <c:v>Industrie</c:v>
                </c:pt>
              </c:strCache>
            </c:strRef>
          </c:cat>
          <c:val>
            <c:numRef>
              <c:f>KSB_allg.!$AH$358:$AH$359</c:f>
              <c:numCache>
                <c:formatCode>0.0</c:formatCode>
                <c:ptCount val="2"/>
                <c:pt idx="0" formatCode="0.00">
                  <c:v>30.555225999999998</c:v>
                </c:pt>
                <c:pt idx="1">
                  <c:v>20.960505999999999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3E-4ACD-9637-765A5352C14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bg1"/>
    </a:solidFill>
    <a:ln>
      <a:noFill/>
    </a:ln>
  </c:spPr>
  <c:txPr>
    <a:bodyPr/>
    <a:lstStyle/>
    <a:p>
      <a:pPr>
        <a:defRPr sz="900" baseline="0">
          <a:latin typeface="Arial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Sektorale THG-Emissionen 2017 </a:t>
            </a:r>
            <a:br>
              <a:rPr lang="en-US" sz="1200"/>
            </a:br>
            <a:r>
              <a:rPr lang="en-US" sz="1200" smtClean="0"/>
              <a:t>außerhalb des EH </a:t>
            </a:r>
            <a:r>
              <a:rPr lang="en-US" sz="1200" baseline="0" smtClean="0"/>
              <a:t>in </a:t>
            </a:r>
            <a:r>
              <a:rPr lang="en-US" sz="1200" baseline="0"/>
              <a:t>Mio. t</a:t>
            </a:r>
            <a:endParaRPr lang="en-US" sz="1200"/>
          </a:p>
        </c:rich>
      </c:tx>
      <c:layout>
        <c:manualLayout>
          <c:xMode val="edge"/>
          <c:yMode val="edge"/>
          <c:x val="0.17339065656565658"/>
          <c:y val="5.1250000000000002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250505050505053"/>
          <c:y val="0.3738833746898263"/>
          <c:w val="0.41030707070707068"/>
          <c:h val="0.55997242900468702"/>
        </c:manualLayout>
      </c:layout>
      <c:pieChart>
        <c:varyColors val="1"/>
        <c:ser>
          <c:idx val="0"/>
          <c:order val="0"/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083-4909-BA23-146A5032CAD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083-4909-BA23-146A5032CAD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5083-4909-BA23-146A5032CAD0}"/>
              </c:ext>
            </c:extLst>
          </c:dPt>
          <c:dPt>
            <c:idx val="3"/>
            <c:bubble3D val="0"/>
            <c:spPr>
              <a:solidFill>
                <a:schemeClr val="bg2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5083-4909-BA23-146A5032CAD0}"/>
              </c:ext>
            </c:extLst>
          </c:dPt>
          <c:dPt>
            <c:idx val="4"/>
            <c:bubble3D val="0"/>
            <c:spPr>
              <a:solidFill>
                <a:schemeClr val="accent6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5083-4909-BA23-146A5032CAD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31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5083-4909-BA23-146A5032CAD0}"/>
              </c:ext>
            </c:extLst>
          </c:dPt>
          <c:dLbls>
            <c:dLbl>
              <c:idx val="0"/>
              <c:layout>
                <c:manualLayout>
                  <c:x val="0.14347002792952274"/>
                  <c:y val="-5.4874318268622199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9003015881317218"/>
                      <c:h val="0.220933546363597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083-4909-BA23-146A5032CAD0}"/>
                </c:ext>
              </c:extLst>
            </c:dLbl>
            <c:dLbl>
              <c:idx val="1"/>
              <c:layout>
                <c:manualLayout>
                  <c:x val="8.9797979797979793E-2"/>
                  <c:y val="-8.7537910118555273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083-4909-BA23-146A5032CAD0}"/>
                </c:ext>
              </c:extLst>
            </c:dLbl>
            <c:dLbl>
              <c:idx val="2"/>
              <c:layout>
                <c:manualLayout>
                  <c:x val="-8.017676767676768E-2"/>
                  <c:y val="0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083-4909-BA23-146A5032CAD0}"/>
                </c:ext>
              </c:extLst>
            </c:dLbl>
            <c:dLbl>
              <c:idx val="3"/>
              <c:layout>
                <c:manualLayout>
                  <c:x val="-1.4431818181818185E-2"/>
                  <c:y val="8.852271160738903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3844570707070706"/>
                      <c:h val="0.191822916666666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083-4909-BA23-146A5032CAD0}"/>
                </c:ext>
              </c:extLst>
            </c:dLbl>
            <c:dLbl>
              <c:idx val="4"/>
              <c:layout>
                <c:manualLayout>
                  <c:x val="-5.2916666666666667E-2"/>
                  <c:y val="-3.939205955334987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74343434343438"/>
                      <c:h val="0.1653645833333333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083-4909-BA23-146A5032CAD0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3175">
                  <a:solidFill>
                    <a:schemeClr val="tx1">
                      <a:shade val="95000"/>
                      <a:satMod val="10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KSB_allg.!$T$159:$T$164</c:f>
              <c:strCache>
                <c:ptCount val="6"/>
                <c:pt idx="0">
                  <c:v>Energie und Industrie - Nicht-EH</c:v>
                </c:pt>
                <c:pt idx="1">
                  <c:v>Verkehr</c:v>
                </c:pt>
                <c:pt idx="2">
                  <c:v>Gebäude</c:v>
                </c:pt>
                <c:pt idx="3">
                  <c:v>Landwirtschaft</c:v>
                </c:pt>
                <c:pt idx="4">
                  <c:v>Abfallwirtschaft</c:v>
                </c:pt>
                <c:pt idx="5">
                  <c:v>Fluorierte Gase</c:v>
                </c:pt>
              </c:strCache>
            </c:strRef>
          </c:cat>
          <c:val>
            <c:numRef>
              <c:f>KSB_allg.!$AG$159:$AG$164</c:f>
              <c:numCache>
                <c:formatCode>#,##0.00</c:formatCode>
                <c:ptCount val="6"/>
                <c:pt idx="0">
                  <c:v>6.3995561011756354</c:v>
                </c:pt>
                <c:pt idx="1">
                  <c:v>23.682109614904359</c:v>
                </c:pt>
                <c:pt idx="2">
                  <c:v>8.3471387439234341</c:v>
                </c:pt>
                <c:pt idx="3">
                  <c:v>8.2411925195769218</c:v>
                </c:pt>
                <c:pt idx="4">
                  <c:v>2.8563563878338973</c:v>
                </c:pt>
                <c:pt idx="5">
                  <c:v>2.1798986980656174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083-4909-BA23-146A5032CAD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chemeClr val="bg1"/>
    </a:solidFill>
    <a:ln>
      <a:noFill/>
    </a:ln>
  </c:spPr>
  <c:txPr>
    <a:bodyPr/>
    <a:lstStyle/>
    <a:p>
      <a:pPr>
        <a:defRPr sz="900" baseline="0">
          <a:latin typeface="Arial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/>
            </a:pPr>
            <a:r>
              <a:rPr lang="de-DE"/>
              <a:t>Österreichs Treibhausgas-Emissionen und Ziel (ohne Emisisonshandel) </a:t>
            </a:r>
          </a:p>
        </c:rich>
      </c:tx>
      <c:layout>
        <c:manualLayout>
          <c:xMode val="edge"/>
          <c:yMode val="edge"/>
          <c:x val="0.12263800505050505"/>
          <c:y val="3.8222930049134553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0239393939393958E-2"/>
          <c:y val="0.15960192307692309"/>
          <c:w val="0.79942083333333336"/>
          <c:h val="0.67964893162393158"/>
        </c:manualLayout>
      </c:layout>
      <c:scatterChart>
        <c:scatterStyle val="lineMarker"/>
        <c:varyColors val="0"/>
        <c:ser>
          <c:idx val="2"/>
          <c:order val="0"/>
          <c:tx>
            <c:strRef>
              <c:f>Szen!$E$78</c:f>
              <c:strCache>
                <c:ptCount val="1"/>
                <c:pt idx="0">
                  <c:v>THG-Emissionen nach KSG 2005-2017 (ohne EH)</c:v>
                </c:pt>
              </c:strCache>
            </c:strRef>
          </c:tx>
          <c:spPr>
            <a:ln w="38100" cap="rnd" cmpd="sng" algn="ctr">
              <a:solidFill>
                <a:srgbClr val="B2011D">
                  <a:shade val="76000"/>
                  <a:shade val="95000"/>
                  <a:satMod val="105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0-197B-4CDE-8FB3-102B9A6AA56C}"/>
              </c:ext>
            </c:extLst>
          </c:dPt>
          <c:xVal>
            <c:numRef>
              <c:f>Szen!$U$76:$BN$76</c:f>
              <c:numCache>
                <c:formatCode>0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xVal>
          <c:yVal>
            <c:numRef>
              <c:f>Szen!$U$78:$BN$78</c:f>
              <c:numCache>
                <c:formatCode>#,##0.00</c:formatCode>
                <c:ptCount val="46"/>
                <c:pt idx="0">
                  <c:v>56.719667424660479</c:v>
                </c:pt>
                <c:pt idx="1">
                  <c:v>55.14477870584323</c:v>
                </c:pt>
                <c:pt idx="2">
                  <c:v>53.09128578957435</c:v>
                </c:pt>
                <c:pt idx="3">
                  <c:v>52.333765909595193</c:v>
                </c:pt>
                <c:pt idx="4">
                  <c:v>50.95322140523848</c:v>
                </c:pt>
                <c:pt idx="5">
                  <c:v>51.996359312533876</c:v>
                </c:pt>
                <c:pt idx="6">
                  <c:v>49.777371535688609</c:v>
                </c:pt>
                <c:pt idx="7">
                  <c:v>49.453296303542004</c:v>
                </c:pt>
                <c:pt idx="8">
                  <c:v>50.430595486466025</c:v>
                </c:pt>
                <c:pt idx="9">
                  <c:v>48.512232556010055</c:v>
                </c:pt>
                <c:pt idx="10">
                  <c:v>49.341976326803781</c:v>
                </c:pt>
                <c:pt idx="11">
                  <c:v>50.542369184844588</c:v>
                </c:pt>
                <c:pt idx="12">
                  <c:v>51.651778719368842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97B-4CDE-8FB3-102B9A6AA56C}"/>
            </c:ext>
          </c:extLst>
        </c:ser>
        <c:ser>
          <c:idx val="6"/>
          <c:order val="1"/>
          <c:tx>
            <c:strRef>
              <c:f>Szen!$D$82</c:f>
              <c:strCache>
                <c:ptCount val="1"/>
                <c:pt idx="0">
                  <c:v>Zielpfad (ohne EH), inkl. Anpassung 2017–2020</c:v>
                </c:pt>
              </c:strCache>
            </c:strRef>
          </c:tx>
          <c:spPr>
            <a:ln w="31750" cap="rnd" cmpd="sng" algn="ctr">
              <a:solidFill>
                <a:schemeClr val="tx2"/>
              </a:solidFill>
              <a:prstDash val="solid"/>
              <a:round/>
            </a:ln>
            <a:effectLst/>
          </c:spPr>
          <c:marker>
            <c:symbol val="circle"/>
            <c:size val="7"/>
            <c:spPr>
              <a:noFill/>
              <a:ln w="12700">
                <a:solidFill>
                  <a:schemeClr val="tx2"/>
                </a:solidFill>
              </a:ln>
            </c:spPr>
          </c:marker>
          <c:dPt>
            <c:idx val="16"/>
            <c:bubble3D val="0"/>
            <c:extLst>
              <c:ext xmlns:c16="http://schemas.microsoft.com/office/drawing/2014/chart" uri="{C3380CC4-5D6E-409C-BE32-E72D297353CC}">
                <c16:uniqueId val="{00000002-197B-4CDE-8FB3-102B9A6AA56C}"/>
              </c:ext>
            </c:extLst>
          </c:dPt>
          <c:xVal>
            <c:numRef>
              <c:f>Szen!$U$76:$BN$76</c:f>
              <c:numCache>
                <c:formatCode>0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xVal>
          <c:yVal>
            <c:numRef>
              <c:f>Szen!$U$82:$BN$82</c:f>
              <c:numCache>
                <c:formatCode>General</c:formatCode>
                <c:ptCount val="46"/>
                <c:pt idx="8" formatCode="#,##0.0">
                  <c:v>52.625042999999998</c:v>
                </c:pt>
                <c:pt idx="9" formatCode="#,##0.0">
                  <c:v>52.079042000000001</c:v>
                </c:pt>
                <c:pt idx="10" formatCode="#,##0.0">
                  <c:v>51.533041000000004</c:v>
                </c:pt>
                <c:pt idx="11" formatCode="#,##0.0">
                  <c:v>50.98704</c:v>
                </c:pt>
                <c:pt idx="12" formatCode="#,##0.0">
                  <c:v>49.502687999999999</c:v>
                </c:pt>
                <c:pt idx="13" formatCode="#,##0.0">
                  <c:v>48.918497000000002</c:v>
                </c:pt>
                <c:pt idx="14" formatCode="#,##0.0">
                  <c:v>48.334305000000001</c:v>
                </c:pt>
                <c:pt idx="15" formatCode="#,##0.0">
                  <c:v>47.750114000000004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97B-4CDE-8FB3-102B9A6AA56C}"/>
            </c:ext>
          </c:extLst>
        </c:ser>
        <c:ser>
          <c:idx val="0"/>
          <c:order val="2"/>
          <c:tx>
            <c:strRef>
              <c:f>Szen!$D$83</c:f>
              <c:strCache>
                <c:ptCount val="1"/>
                <c:pt idx="0">
                  <c:v>voraussichtlicher Zielpfad 2021-2030</c:v>
                </c:pt>
              </c:strCache>
            </c:strRef>
          </c:tx>
          <c:spPr>
            <a:ln w="12700" cap="rnd" cmpd="sng" algn="ctr">
              <a:solidFill>
                <a:schemeClr val="accent1"/>
              </a:solidFill>
              <a:prstDash val="sysDash"/>
              <a:round/>
            </a:ln>
            <a:effectLst/>
          </c:spPr>
          <c:marker>
            <c:symbol val="square"/>
            <c:size val="5"/>
            <c:spPr>
              <a:ln>
                <a:noFill/>
              </a:ln>
            </c:spPr>
          </c:marker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4-197B-4CDE-8FB3-102B9A6AA56C}"/>
              </c:ext>
            </c:extLst>
          </c:dPt>
          <c:dPt>
            <c:idx val="15"/>
            <c:marker>
              <c:spPr>
                <a:noFill/>
                <a:ln w="12700">
                  <a:solidFill>
                    <a:schemeClr val="accent1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97B-4CDE-8FB3-102B9A6AA56C}"/>
              </c:ext>
            </c:extLst>
          </c:dPt>
          <c:xVal>
            <c:numRef>
              <c:f>Szen!$U$76:$BN$76</c:f>
              <c:numCache>
                <c:formatCode>0</c:formatCode>
                <c:ptCount val="4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  <c:pt idx="19">
                  <c:v>2024</c:v>
                </c:pt>
                <c:pt idx="20">
                  <c:v>2025</c:v>
                </c:pt>
                <c:pt idx="21">
                  <c:v>2026</c:v>
                </c:pt>
                <c:pt idx="22">
                  <c:v>2027</c:v>
                </c:pt>
                <c:pt idx="23">
                  <c:v>2028</c:v>
                </c:pt>
                <c:pt idx="24">
                  <c:v>2029</c:v>
                </c:pt>
                <c:pt idx="25">
                  <c:v>2030</c:v>
                </c:pt>
                <c:pt idx="26">
                  <c:v>2031</c:v>
                </c:pt>
                <c:pt idx="27">
                  <c:v>2032</c:v>
                </c:pt>
                <c:pt idx="28">
                  <c:v>2033</c:v>
                </c:pt>
                <c:pt idx="29">
                  <c:v>2034</c:v>
                </c:pt>
                <c:pt idx="30">
                  <c:v>2035</c:v>
                </c:pt>
                <c:pt idx="31">
                  <c:v>2036</c:v>
                </c:pt>
                <c:pt idx="32">
                  <c:v>2037</c:v>
                </c:pt>
                <c:pt idx="33">
                  <c:v>2038</c:v>
                </c:pt>
                <c:pt idx="34">
                  <c:v>2039</c:v>
                </c:pt>
                <c:pt idx="35">
                  <c:v>2040</c:v>
                </c:pt>
                <c:pt idx="36">
                  <c:v>2041</c:v>
                </c:pt>
                <c:pt idx="37">
                  <c:v>2042</c:v>
                </c:pt>
                <c:pt idx="38">
                  <c:v>2043</c:v>
                </c:pt>
                <c:pt idx="39">
                  <c:v>2044</c:v>
                </c:pt>
                <c:pt idx="40">
                  <c:v>2045</c:v>
                </c:pt>
                <c:pt idx="41">
                  <c:v>2046</c:v>
                </c:pt>
                <c:pt idx="42">
                  <c:v>2047</c:v>
                </c:pt>
                <c:pt idx="43">
                  <c:v>2048</c:v>
                </c:pt>
                <c:pt idx="44">
                  <c:v>2049</c:v>
                </c:pt>
                <c:pt idx="45">
                  <c:v>2050</c:v>
                </c:pt>
              </c:numCache>
            </c:numRef>
          </c:xVal>
          <c:yVal>
            <c:numRef>
              <c:f>Szen!$U$83:$BN$83</c:f>
              <c:numCache>
                <c:formatCode>General</c:formatCode>
                <c:ptCount val="46"/>
                <c:pt idx="15" formatCode="#,##0.0">
                  <c:v>50.94416408170391</c:v>
                </c:pt>
                <c:pt idx="16" formatCode="#,##0.0">
                  <c:v>49.479806388711793</c:v>
                </c:pt>
                <c:pt idx="17" formatCode="#,##0.0">
                  <c:v>48.01544869571967</c:v>
                </c:pt>
                <c:pt idx="18" formatCode="#,##0.0">
                  <c:v>46.551091002727546</c:v>
                </c:pt>
                <c:pt idx="19" formatCode="#,##0.0">
                  <c:v>45.086733309735422</c:v>
                </c:pt>
                <c:pt idx="20" formatCode="#,##0.0">
                  <c:v>43.622375616743298</c:v>
                </c:pt>
                <c:pt idx="21" formatCode="#,##0.0">
                  <c:v>42.158017923751174</c:v>
                </c:pt>
                <c:pt idx="22" formatCode="#,##0.0">
                  <c:v>40.69366023075905</c:v>
                </c:pt>
                <c:pt idx="23" formatCode="#,##0.0">
                  <c:v>39.229302537766927</c:v>
                </c:pt>
                <c:pt idx="24" formatCode="#,##0.0">
                  <c:v>37.764944844774803</c:v>
                </c:pt>
                <c:pt idx="25" formatCode="#,##0.0">
                  <c:v>36.300587151782707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97B-4CDE-8FB3-102B9A6AA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2709760"/>
        <c:axId val="132978176"/>
      </c:scatterChart>
      <c:valAx>
        <c:axId val="132709760"/>
        <c:scaling>
          <c:orientation val="minMax"/>
          <c:max val="2030"/>
          <c:min val="200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Jahr</a:t>
                </a:r>
              </a:p>
            </c:rich>
          </c:tx>
          <c:layout>
            <c:manualLayout>
              <c:xMode val="edge"/>
              <c:yMode val="edge"/>
              <c:x val="0.50627342814163745"/>
              <c:y val="0.9059442947676155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noFill/>
          <a:ln w="3175">
            <a:solidFill>
              <a:sysClr val="windowText" lastClr="000000"/>
            </a:solidFill>
          </a:ln>
        </c:spPr>
        <c:crossAx val="132978176"/>
        <c:crosses val="autoZero"/>
        <c:crossBetween val="midCat"/>
        <c:majorUnit val="5"/>
      </c:valAx>
      <c:valAx>
        <c:axId val="132978176"/>
        <c:scaling>
          <c:orientation val="minMax"/>
          <c:max val="60"/>
          <c:min val="3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Mio. t CO</a:t>
                </a:r>
                <a:r>
                  <a:rPr lang="en-US" baseline="-25000"/>
                  <a:t>2</a:t>
                </a:r>
                <a:r>
                  <a:rPr lang="en-US"/>
                  <a:t>-Äquivalent</a:t>
                </a:r>
              </a:p>
            </c:rich>
          </c:tx>
          <c:layout>
            <c:manualLayout>
              <c:xMode val="edge"/>
              <c:yMode val="edge"/>
              <c:x val="6.8472222222222216E-3"/>
              <c:y val="0.23508046153221845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solidFill>
            <a:sysClr val="window" lastClr="FFFFFF"/>
          </a:solidFill>
          <a:ln w="3175">
            <a:solidFill>
              <a:schemeClr val="tx1"/>
            </a:solidFill>
          </a:ln>
        </c:spPr>
        <c:crossAx val="132709760"/>
        <c:crosses val="autoZero"/>
        <c:crossBetween val="midCat"/>
      </c:valAx>
      <c:spPr>
        <a:noFill/>
        <a:ln w="63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9.5577272727272733E-2"/>
          <c:y val="0.62592178055802739"/>
          <c:w val="0.42351931818181815"/>
          <c:h val="0.18201644191984065"/>
        </c:manualLayout>
      </c:layout>
      <c:overlay val="1"/>
      <c:spPr>
        <a:solidFill>
          <a:schemeClr val="bg1"/>
        </a:solidFill>
        <a:ln w="6350">
          <a:noFill/>
        </a:ln>
      </c:spPr>
      <c:txPr>
        <a:bodyPr/>
        <a:lstStyle/>
        <a:p>
          <a:pPr>
            <a:defRPr sz="1000"/>
          </a:pPr>
          <a:endParaRPr lang="de-DE"/>
        </a:p>
      </c:txPr>
    </c:legend>
    <c:plotVisOnly val="1"/>
    <c:dispBlanksAs val="span"/>
    <c:showDLblsOverMax val="0"/>
  </c:chart>
  <c:spPr>
    <a:solidFill>
      <a:schemeClr val="bg1"/>
    </a:solidFill>
    <a:ln w="6350">
      <a:solidFill>
        <a:schemeClr val="tx1"/>
      </a:solidFill>
    </a:ln>
  </c:spPr>
  <c:txPr>
    <a:bodyPr/>
    <a:lstStyle/>
    <a:p>
      <a:pPr>
        <a:defRPr sz="1100"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0.49519</cdr:x>
      <cdr:y>0.22847</cdr:y>
    </cdr:from>
    <cdr:to>
      <cdr:x>0.62462</cdr:x>
      <cdr:y>0.33511</cdr:y>
    </cdr:to>
    <cdr:sp macro="" textlink="">
      <cdr:nvSpPr>
        <cdr:cNvPr id="10" name="Textfeld 1"/>
        <cdr:cNvSpPr txBox="1"/>
      </cdr:nvSpPr>
      <cdr:spPr>
        <a:xfrm xmlns:a="http://schemas.openxmlformats.org/drawingml/2006/main">
          <a:off x="3921871" y="806701"/>
          <a:ext cx="1025085" cy="37654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28000"/>
            </a:lnSpc>
          </a:pPr>
          <a:r>
            <a:rPr lang="de-AT" sz="1000" b="0" dirty="0" smtClean="0">
              <a:solidFill>
                <a:sysClr val="windowText" lastClr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Voraussichtlicher Startwert des Zielpfades:</a:t>
          </a:r>
        </a:p>
        <a:p xmlns:a="http://schemas.openxmlformats.org/drawingml/2006/main">
          <a:pPr algn="ctr">
            <a:lnSpc>
              <a:spcPct val="128000"/>
            </a:lnSpc>
          </a:pPr>
          <a:r>
            <a:rPr lang="de-AT" sz="1000" b="0" smtClean="0">
              <a:solidFill>
                <a:sysClr val="windowText" lastClr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Ø 2016</a:t>
          </a:r>
          <a:r>
            <a:rPr lang="de-AT" sz="1000"/>
            <a:t>‒</a:t>
          </a:r>
          <a:r>
            <a:rPr lang="de-AT" sz="1000" b="0" smtClean="0">
              <a:solidFill>
                <a:sysClr val="windowText" lastClr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2018</a:t>
          </a:r>
          <a:endParaRPr lang="de-DE" sz="1000" b="0" dirty="0">
            <a:solidFill>
              <a:sysClr val="windowText" lastClr="000000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0.91429</cdr:x>
      <cdr:y>0.42892</cdr:y>
    </cdr:from>
    <cdr:to>
      <cdr:x>0.9911</cdr:x>
      <cdr:y>0.50688</cdr:y>
    </cdr:to>
    <cdr:sp macro="" textlink="">
      <cdr:nvSpPr>
        <cdr:cNvPr id="7" name="Textfeld 1"/>
        <cdr:cNvSpPr txBox="1"/>
      </cdr:nvSpPr>
      <cdr:spPr>
        <a:xfrm xmlns:a="http://schemas.openxmlformats.org/drawingml/2006/main">
          <a:off x="7241180" y="2085317"/>
          <a:ext cx="608335" cy="37902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28000"/>
            </a:lnSpc>
          </a:pPr>
          <a:r>
            <a:rPr lang="de-AT" sz="1100" b="1" dirty="0" smtClean="0">
              <a:solidFill>
                <a:schemeClr val="accent3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‒ </a:t>
          </a:r>
          <a:r>
            <a:rPr lang="de-AT" sz="1100" b="1" dirty="0" smtClean="0">
              <a:solidFill>
                <a:schemeClr val="accent3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36 %</a:t>
          </a:r>
          <a:endParaRPr lang="de-DE" sz="1100" b="1" dirty="0">
            <a:solidFill>
              <a:schemeClr val="accent3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0.07997</cdr:x>
      <cdr:y>0.22698</cdr:y>
    </cdr:from>
    <cdr:to>
      <cdr:x>0.87969</cdr:x>
      <cdr:y>0.22797</cdr:y>
    </cdr:to>
    <cdr:cxnSp macro="">
      <cdr:nvCxnSpPr>
        <cdr:cNvPr id="9" name="Gerade Verbindung 8"/>
        <cdr:cNvCxnSpPr/>
      </cdr:nvCxnSpPr>
      <cdr:spPr>
        <a:xfrm xmlns:a="http://schemas.openxmlformats.org/drawingml/2006/main" flipV="1">
          <a:off x="633350" y="820056"/>
          <a:ext cx="6333829" cy="358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0.46258</cdr:x>
      <cdr:y>0.3486</cdr:y>
    </cdr:from>
    <cdr:to>
      <cdr:x>0.87864</cdr:x>
      <cdr:y>0.3486</cdr:y>
    </cdr:to>
    <cdr:cxnSp macro="">
      <cdr:nvCxnSpPr>
        <cdr:cNvPr id="19" name="Gerade Verbindung 18"/>
        <cdr:cNvCxnSpPr/>
      </cdr:nvCxnSpPr>
      <cdr:spPr>
        <a:xfrm xmlns:a="http://schemas.openxmlformats.org/drawingml/2006/main">
          <a:off x="3663661" y="1230873"/>
          <a:ext cx="3295184" cy="6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0.88137</cdr:x>
      <cdr:y>0.22698</cdr:y>
    </cdr:from>
    <cdr:to>
      <cdr:x>0.90166</cdr:x>
      <cdr:y>0.69689</cdr:y>
    </cdr:to>
    <cdr:sp macro="" textlink="">
      <cdr:nvSpPr>
        <cdr:cNvPr id="25" name="Geschweifte Klammer rechts 24"/>
        <cdr:cNvSpPr/>
      </cdr:nvSpPr>
      <cdr:spPr>
        <a:xfrm xmlns:a="http://schemas.openxmlformats.org/drawingml/2006/main">
          <a:off x="6980451" y="820055"/>
          <a:ext cx="160664" cy="1697763"/>
        </a:xfrm>
        <a:prstGeom xmlns:a="http://schemas.openxmlformats.org/drawingml/2006/main" prst="rightBrace">
          <a:avLst/>
        </a:prstGeom>
        <a:ln xmlns:a="http://schemas.openxmlformats.org/drawingml/2006/main" w="25400">
          <a:solidFill>
            <a:schemeClr val="accent3"/>
          </a:solidFill>
        </a:ln>
      </cdr:spPr>
      <cdr:style>
        <a:lnRef xmlns:a="http://schemas.openxmlformats.org/drawingml/2006/main" idx="1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0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endParaRPr lang="de-DE" sz="1100"/>
        </a:p>
      </cdr:txBody>
    </cdr:sp>
  </cdr:relSizeAnchor>
  <cdr:relSizeAnchor xmlns:cdr="http://schemas.openxmlformats.org/drawingml/2006/chartDrawing">
    <cdr:from>
      <cdr:x>0.85705</cdr:x>
      <cdr:y>0.3459</cdr:y>
    </cdr:from>
    <cdr:to>
      <cdr:x>0.87794</cdr:x>
      <cdr:y>0.69609</cdr:y>
    </cdr:to>
    <cdr:sp macro="" textlink="">
      <cdr:nvSpPr>
        <cdr:cNvPr id="26" name="Geschweifte Klammer links 25"/>
        <cdr:cNvSpPr/>
      </cdr:nvSpPr>
      <cdr:spPr>
        <a:xfrm xmlns:a="http://schemas.openxmlformats.org/drawingml/2006/main">
          <a:off x="6787861" y="1221348"/>
          <a:ext cx="165424" cy="1236503"/>
        </a:xfrm>
        <a:prstGeom xmlns:a="http://schemas.openxmlformats.org/drawingml/2006/main" prst="leftBrace">
          <a:avLst/>
        </a:prstGeom>
        <a:ln xmlns:a="http://schemas.openxmlformats.org/drawingml/2006/main" w="25400">
          <a:solidFill>
            <a:schemeClr val="accent6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de-DE"/>
        </a:p>
      </cdr:txBody>
    </cdr:sp>
  </cdr:relSizeAnchor>
  <cdr:relSizeAnchor xmlns:cdr="http://schemas.openxmlformats.org/drawingml/2006/chartDrawing">
    <cdr:from>
      <cdr:x>0.77114</cdr:x>
      <cdr:y>0.49384</cdr:y>
    </cdr:from>
    <cdr:to>
      <cdr:x>0.84398</cdr:x>
      <cdr:y>0.5718</cdr:y>
    </cdr:to>
    <cdr:sp macro="" textlink="">
      <cdr:nvSpPr>
        <cdr:cNvPr id="27" name="Textfeld 1"/>
        <cdr:cNvSpPr txBox="1"/>
      </cdr:nvSpPr>
      <cdr:spPr>
        <a:xfrm xmlns:a="http://schemas.openxmlformats.org/drawingml/2006/main">
          <a:off x="6107467" y="1784208"/>
          <a:ext cx="576892" cy="28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0" tIns="0" rIns="0" b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>
            <a:lnSpc>
              <a:spcPct val="128000"/>
            </a:lnSpc>
          </a:pPr>
          <a:r>
            <a:rPr lang="de-AT" sz="1200" b="1" baseline="0" dirty="0" smtClean="0">
              <a:solidFill>
                <a:schemeClr val="accent6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 </a:t>
          </a:r>
          <a:r>
            <a:rPr lang="de-AT" sz="1200" b="1" dirty="0">
              <a:solidFill>
                <a:schemeClr val="accent6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‒ </a:t>
          </a:r>
          <a:r>
            <a:rPr lang="de-AT" sz="1200" b="1" dirty="0" smtClean="0">
              <a:solidFill>
                <a:schemeClr val="accent6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rPr>
            <a:t>30 %</a:t>
          </a:r>
          <a:endParaRPr lang="de-DE" sz="1200" b="1" dirty="0">
            <a:solidFill>
              <a:schemeClr val="accent6"/>
            </a:solidFill>
            <a:latin typeface="Arial" panose="020B0604020202020204" pitchFamily="34" charset="0"/>
            <a:ea typeface="Verdana" panose="020B060403050404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0.85634</cdr:x>
      <cdr:y>0.94175</cdr:y>
    </cdr:from>
    <cdr:to>
      <cdr:x>0.98755</cdr:x>
      <cdr:y>0.98004</cdr:y>
    </cdr:to>
    <cdr:pic>
      <cdr:nvPicPr>
        <cdr:cNvPr id="17" name="Bild 16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7078197" y="2964575"/>
          <a:ext cx="1084564" cy="120540"/>
        </a:xfrm>
        <a:prstGeom xmlns:a="http://schemas.openxmlformats.org/drawingml/2006/main" prst="rect">
          <a:avLst/>
        </a:prstGeom>
        <a:noFill xmlns:a="http://schemas.openxmlformats.org/drawingml/2006/main"/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8314" y="9443879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21.05.2019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50475" y="9442153"/>
            <a:ext cx="906263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3217" y="330544"/>
            <a:ext cx="1373908" cy="3330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314" y="9442152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21.05.2019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6275"/>
            <a:ext cx="7443788" cy="4186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6292" y="4970463"/>
            <a:ext cx="5098673" cy="4224893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3"/>
            <a:ext cx="2950475" cy="497046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50475" y="9442152"/>
            <a:ext cx="906263" cy="498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5DA3B-92D6-4D4B-9895-D15CB563B5E4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11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Mündlich:</a:t>
            </a:r>
            <a:r>
              <a:rPr lang="de-AT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de-AT" baseline="0" dirty="0" err="1" smtClean="0"/>
              <a:t>Grds</a:t>
            </a:r>
            <a:r>
              <a:rPr lang="de-AT" baseline="0" dirty="0" smtClean="0"/>
              <a:t>. </a:t>
            </a:r>
            <a:r>
              <a:rPr lang="de-AT" dirty="0" smtClean="0"/>
              <a:t>Ziel ist es eine gemeinsame</a:t>
            </a:r>
            <a:r>
              <a:rPr lang="de-AT" baseline="0" dirty="0" smtClean="0"/>
              <a:t> Wärmestrategie von Bund und Bundesländern zu erarbeiten</a:t>
            </a:r>
            <a:endParaRPr lang="de-AT" baseline="0" dirty="0"/>
          </a:p>
          <a:p>
            <a:pPr marL="171450" indent="-171450">
              <a:buFontTx/>
              <a:buChar char="-"/>
            </a:pPr>
            <a:r>
              <a:rPr lang="de-AT" baseline="0" dirty="0" smtClean="0"/>
              <a:t>Wärmestrategie soll den NEKP präzisieren.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A5DA3B-92D6-4D4B-9895-D15CB563B5E4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483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 smtClean="0"/>
              <a:t>Mündlich:</a:t>
            </a:r>
            <a:r>
              <a:rPr lang="de-AT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de-AT" baseline="0" dirty="0" err="1" smtClean="0"/>
              <a:t>Grds</a:t>
            </a:r>
            <a:r>
              <a:rPr lang="de-AT" baseline="0" dirty="0" smtClean="0"/>
              <a:t>. </a:t>
            </a:r>
            <a:r>
              <a:rPr lang="de-AT" dirty="0" smtClean="0"/>
              <a:t>Ziel ist es eine gemeinsame</a:t>
            </a:r>
            <a:r>
              <a:rPr lang="de-AT" baseline="0" dirty="0" smtClean="0"/>
              <a:t> Wärmestrategie von Bund und Bundesländern zu erarbeiten</a:t>
            </a:r>
            <a:endParaRPr lang="de-AT" baseline="0" dirty="0"/>
          </a:p>
          <a:p>
            <a:pPr marL="171450" indent="-171450">
              <a:buFontTx/>
              <a:buChar char="-"/>
            </a:pPr>
            <a:r>
              <a:rPr lang="de-AT" baseline="0" dirty="0" smtClean="0"/>
              <a:t>Wärmestrategie soll den NEKP präzisieren.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A5DA3B-92D6-4D4B-9895-D15CB563B5E4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66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1060450"/>
            <a:ext cx="7978526" cy="996791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2125004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8" name="Textfeld 7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bmnt.gv.at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9" name="Grafik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&amp; Aufzählung (zweispalti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lIns="0" tIns="0" rIns="0" bIns="0" anchor="t" anchorCtr="0">
            <a:noAutofit/>
          </a:bodyPr>
          <a:lstStyle>
            <a:lvl1pPr>
              <a:defRPr cap="all" baseline="0"/>
            </a:lvl1pPr>
          </a:lstStyle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8B5-7E05-8645-9F0B-88F35640E36C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6"/>
          </p:nvPr>
        </p:nvSpPr>
        <p:spPr>
          <a:xfrm>
            <a:off x="438150" y="1452563"/>
            <a:ext cx="4056063" cy="3106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90800">
              <a:lnSpc>
                <a:spcPct val="110000"/>
              </a:lnSpc>
              <a:defRPr/>
            </a:lvl1pPr>
            <a:lvl2pPr marL="378000">
              <a:lnSpc>
                <a:spcPct val="110000"/>
              </a:lnSpc>
              <a:defRPr/>
            </a:lvl2pPr>
            <a:lvl3pPr marL="568800">
              <a:lnSpc>
                <a:spcPct val="110000"/>
              </a:lnSpc>
              <a:defRPr/>
            </a:lvl3pPr>
            <a:lvl4pPr marL="756000">
              <a:lnSpc>
                <a:spcPct val="110000"/>
              </a:lnSpc>
              <a:defRPr/>
            </a:lvl4pPr>
            <a:lvl5pPr marL="946800">
              <a:lnSpc>
                <a:spcPct val="110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4647761" y="1453103"/>
            <a:ext cx="4056063" cy="3106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90800">
              <a:lnSpc>
                <a:spcPct val="110000"/>
              </a:lnSpc>
              <a:defRPr/>
            </a:lvl1pPr>
            <a:lvl2pPr marL="378000">
              <a:lnSpc>
                <a:spcPct val="110000"/>
              </a:lnSpc>
              <a:defRPr/>
            </a:lvl2pPr>
            <a:lvl3pPr marL="568800">
              <a:lnSpc>
                <a:spcPct val="110000"/>
              </a:lnSpc>
              <a:defRPr/>
            </a:lvl3pPr>
            <a:lvl4pPr marL="756000">
              <a:lnSpc>
                <a:spcPct val="110000"/>
              </a:lnSpc>
              <a:defRPr/>
            </a:lvl4pPr>
            <a:lvl5pPr marL="946800">
              <a:lnSpc>
                <a:spcPct val="110000"/>
              </a:lnSpc>
              <a:defRPr/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7676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623600"/>
            <a:ext cx="7978775" cy="29833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1054800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630800"/>
            <a:ext cx="3813175" cy="29761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630800"/>
            <a:ext cx="3812400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630800"/>
            <a:ext cx="38385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630800"/>
            <a:ext cx="7978775" cy="29761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1004430"/>
            <a:ext cx="5389200" cy="1063206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13"/>
          <p:cNvSpPr>
            <a:spLocks noGrp="1"/>
          </p:cNvSpPr>
          <p:nvPr>
            <p:ph type="body" sz="quarter" idx="11"/>
          </p:nvPr>
        </p:nvSpPr>
        <p:spPr>
          <a:xfrm>
            <a:off x="873760" y="820697"/>
            <a:ext cx="7704000" cy="540000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0">
              <a:spcBef>
                <a:spcPts val="0"/>
              </a:spcBef>
              <a:buNone/>
              <a:defRPr sz="1875" cap="all">
                <a:solidFill>
                  <a:srgbClr val="1F6BAE"/>
                </a:solidFill>
              </a:defRPr>
            </a:lvl1pPr>
            <a:lvl2pPr marL="342900" indent="0">
              <a:buNone/>
              <a:defRPr/>
            </a:lvl2pPr>
            <a:lvl5pPr marL="1371600" indent="0">
              <a:buNone/>
              <a:defRPr/>
            </a:lvl5pPr>
          </a:lstStyle>
          <a:p>
            <a:pPr lvl="0"/>
            <a:r>
              <a:rPr lang="de-AT" dirty="0" smtClean="0"/>
              <a:t>Mastertextformat</a:t>
            </a:r>
          </a:p>
        </p:txBody>
      </p:sp>
      <p:sp>
        <p:nvSpPr>
          <p:cNvPr id="4" name="Inhaltsplatzhalter 11"/>
          <p:cNvSpPr>
            <a:spLocks noGrp="1"/>
          </p:cNvSpPr>
          <p:nvPr>
            <p:ph sz="quarter" idx="10"/>
          </p:nvPr>
        </p:nvSpPr>
        <p:spPr>
          <a:xfrm>
            <a:off x="873762" y="1607820"/>
            <a:ext cx="7703999" cy="3139440"/>
          </a:xfrm>
          <a:prstGeom prst="rect">
            <a:avLst/>
          </a:prstGeom>
        </p:spPr>
        <p:txBody>
          <a:bodyPr vert="horz" lIns="0" tIns="0" rIns="0" bIns="0"/>
          <a:lstStyle>
            <a:lvl1pPr marL="270000" indent="-270000">
              <a:lnSpc>
                <a:spcPts val="1950"/>
              </a:lnSpc>
              <a:spcBef>
                <a:spcPts val="0"/>
              </a:spcBef>
              <a:buClr>
                <a:srgbClr val="1F6BAE"/>
              </a:buClr>
              <a:buFont typeface="+mj-lt"/>
              <a:buAutoNum type="arabicPeriod"/>
              <a:defRPr sz="1875" cap="none">
                <a:solidFill>
                  <a:srgbClr val="000000"/>
                </a:solidFill>
              </a:defRPr>
            </a:lvl1pPr>
            <a:lvl2pPr marL="472679" indent="-201216">
              <a:lnSpc>
                <a:spcPts val="1575"/>
              </a:lnSpc>
              <a:spcBef>
                <a:spcPts val="0"/>
              </a:spcBef>
              <a:buClr>
                <a:srgbClr val="1F6BAE"/>
              </a:buClr>
              <a:buFont typeface="+mj-lt"/>
              <a:buAutoNum type="alphaLcPeriod"/>
              <a:defRPr sz="1500" cap="none">
                <a:solidFill>
                  <a:srgbClr val="000000"/>
                </a:solidFill>
              </a:defRPr>
            </a:lvl2pPr>
            <a:lvl3pPr marL="472679" indent="-201216">
              <a:lnSpc>
                <a:spcPts val="1575"/>
              </a:lnSpc>
              <a:spcBef>
                <a:spcPts val="0"/>
              </a:spcBef>
              <a:buClr>
                <a:srgbClr val="1F6BAE"/>
              </a:buClr>
              <a:buFont typeface="Symbol" charset="2"/>
              <a:buChar char="-"/>
              <a:defRPr sz="1500" cap="none">
                <a:solidFill>
                  <a:srgbClr val="000000"/>
                </a:solidFill>
              </a:defRPr>
            </a:lvl3pPr>
            <a:lvl4pPr marL="0" indent="0">
              <a:lnSpc>
                <a:spcPts val="1575"/>
              </a:lnSpc>
              <a:spcBef>
                <a:spcPts val="0"/>
              </a:spcBef>
              <a:buClr>
                <a:srgbClr val="1F6BAE"/>
              </a:buClr>
              <a:buFont typeface="+mj-lt"/>
              <a:buNone/>
              <a:defRPr sz="1500" cap="none">
                <a:solidFill>
                  <a:srgbClr val="000000"/>
                </a:solidFill>
              </a:defRPr>
            </a:lvl4pPr>
            <a:lvl5pPr marL="0" indent="0">
              <a:lnSpc>
                <a:spcPts val="1575"/>
              </a:lnSpc>
              <a:spcBef>
                <a:spcPts val="0"/>
              </a:spcBef>
              <a:buClr>
                <a:srgbClr val="1F6BAE"/>
              </a:buClr>
              <a:buFont typeface="+mj-lt"/>
              <a:buNone/>
              <a:defRPr sz="1500" cap="none">
                <a:solidFill>
                  <a:srgbClr val="000000"/>
                </a:solidFill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Mastertextformat bearbeiten</a:t>
            </a:r>
          </a:p>
          <a:p>
            <a:pPr lvl="2"/>
            <a:r>
              <a:rPr lang="de-AT" dirty="0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22549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311159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1A90074-32DC-E94D-8B6D-79A873F542B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85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1054894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623576"/>
            <a:ext cx="7978525" cy="29833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bmnt.gv.at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4" name="Grafik 13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6802" y="208971"/>
            <a:ext cx="2746416" cy="6654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  <p:sldLayoutId id="2147483723" r:id="rId8"/>
    <p:sldLayoutId id="2147483724" r:id="rId9"/>
    <p:sldLayoutId id="2147483727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uergen.nachname@bmnt.gv.at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1258678"/>
            <a:ext cx="8039458" cy="784808"/>
          </a:xfrm>
        </p:spPr>
        <p:txBody>
          <a:bodyPr/>
          <a:lstStyle/>
          <a:p>
            <a:r>
              <a:rPr lang="de-AT" dirty="0" smtClean="0"/>
              <a:t>Klimaschutz im Inland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999" y="2125003"/>
            <a:ext cx="7978526" cy="1803763"/>
          </a:xfrm>
        </p:spPr>
        <p:txBody>
          <a:bodyPr/>
          <a:lstStyle/>
          <a:p>
            <a:r>
              <a:rPr lang="de-AT" dirty="0" smtClean="0"/>
              <a:t>Wie viel ist möglich und wo liegen die Grenzen? </a:t>
            </a:r>
            <a:endParaRPr lang="de-AT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539749" y="4094922"/>
            <a:ext cx="4843283" cy="755374"/>
          </a:xfrm>
        </p:spPr>
        <p:txBody>
          <a:bodyPr>
            <a:normAutofit/>
          </a:bodyPr>
          <a:lstStyle/>
          <a:p>
            <a:r>
              <a:rPr lang="de-DE" dirty="0" smtClean="0"/>
              <a:t>Jürgen Schneider</a:t>
            </a:r>
          </a:p>
          <a:p>
            <a:r>
              <a:rPr lang="de-DE" dirty="0" smtClean="0"/>
              <a:t>BMNT, Sektion IV – Klima</a:t>
            </a:r>
          </a:p>
          <a:p>
            <a:r>
              <a:rPr lang="de-DE" dirty="0" smtClean="0"/>
              <a:t>Urania, 22. </a:t>
            </a:r>
            <a:r>
              <a:rPr lang="de-DE" dirty="0" smtClean="0"/>
              <a:t>5. 2019</a:t>
            </a:r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5838" y="1920928"/>
            <a:ext cx="4797673" cy="286896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876564"/>
            <a:ext cx="7978525" cy="630619"/>
          </a:xfrm>
        </p:spPr>
        <p:txBody>
          <a:bodyPr/>
          <a:lstStyle/>
          <a:p>
            <a:r>
              <a:rPr lang="de-AT" sz="2000" dirty="0" smtClean="0"/>
              <a:t>Kostenabschätzung möglicher Zielabweichungen</a:t>
            </a:r>
            <a:endParaRPr lang="de-DE" sz="200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570246"/>
            <a:ext cx="5634025" cy="3172022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1400" dirty="0" smtClean="0"/>
              <a:t>„Stabile“ Emissionen  bis 2030 gegenüber 2017 (∆ 87 Mio. t)</a:t>
            </a:r>
            <a:br>
              <a:rPr lang="de-DE" sz="1400" dirty="0" smtClean="0"/>
            </a:br>
            <a:r>
              <a:rPr lang="de-DE" sz="1400" dirty="0" smtClean="0"/>
              <a:t>Preisannahmen 20 / 50 /100 Euro: </a:t>
            </a:r>
            <a:br>
              <a:rPr lang="de-DE" sz="1400" dirty="0" smtClean="0"/>
            </a:br>
            <a:r>
              <a:rPr lang="de-DE" sz="1400" dirty="0" smtClean="0"/>
              <a:t>1,7 / 4,3 / 8,7 Mrd. Euro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de-DE" sz="14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sz="1400" dirty="0" smtClean="0"/>
              <a:t>Emissionen nach WEM </a:t>
            </a:r>
            <a:r>
              <a:rPr lang="de-DE" sz="1400" dirty="0" smtClean="0"/>
              <a:t>(∆ 67 </a:t>
            </a:r>
            <a:r>
              <a:rPr lang="de-DE" sz="1400" dirty="0"/>
              <a:t>Mio. t)</a:t>
            </a: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 smtClean="0"/>
              <a:t>Preisannahmen 20 / 50 / 100 Euro:</a:t>
            </a:r>
            <a:br>
              <a:rPr lang="de-AT" sz="1400" dirty="0" smtClean="0"/>
            </a:br>
            <a:r>
              <a:rPr lang="de-AT" sz="1400" dirty="0" smtClean="0"/>
              <a:t>1,3 / 3,4 / 6,7 Mrd. Euro</a:t>
            </a:r>
          </a:p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endParaRPr lang="de-AT" sz="1400" dirty="0" smtClean="0"/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1400" dirty="0" smtClean="0"/>
              <a:t>Alle Angaben mit erheblichen </a:t>
            </a:r>
            <a:br>
              <a:rPr lang="de-DE" sz="1400" dirty="0" smtClean="0"/>
            </a:br>
            <a:r>
              <a:rPr lang="de-DE" sz="1400" dirty="0" smtClean="0"/>
              <a:t>Unsicherheiten (Menge, Preise)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1400" dirty="0" err="1" smtClean="0"/>
              <a:t>Flexibilitäten</a:t>
            </a:r>
            <a:r>
              <a:rPr lang="de-DE" sz="1400" dirty="0" smtClean="0"/>
              <a:t> nicht berücksichtigt</a:t>
            </a:r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  <p:sp>
        <p:nvSpPr>
          <p:cNvPr id="8" name="Textfeld 7"/>
          <p:cNvSpPr txBox="1"/>
          <p:nvPr/>
        </p:nvSpPr>
        <p:spPr>
          <a:xfrm>
            <a:off x="5440778" y="2834166"/>
            <a:ext cx="1727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Kumulierte Zielpfadabweichung</a:t>
            </a:r>
          </a:p>
          <a:p>
            <a:r>
              <a:rPr lang="de-AT" sz="800" dirty="0" smtClean="0"/>
              <a:t>2013-2020: ausgeglichen unter Nutzung der Überschüsse 2013-2016</a:t>
            </a:r>
            <a:endParaRPr lang="en-GB" sz="800" dirty="0"/>
          </a:p>
        </p:txBody>
      </p:sp>
      <p:sp>
        <p:nvSpPr>
          <p:cNvPr id="10" name="Textfeld 9"/>
          <p:cNvSpPr txBox="1"/>
          <p:nvPr/>
        </p:nvSpPr>
        <p:spPr>
          <a:xfrm>
            <a:off x="7114813" y="2208270"/>
            <a:ext cx="15382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00" dirty="0" smtClean="0"/>
              <a:t>Kumulierte Zielpfadabweichung 2021-2030: ca. 67-87 </a:t>
            </a:r>
            <a:r>
              <a:rPr lang="de-AT" sz="800" dirty="0" err="1" smtClean="0"/>
              <a:t>Mt</a:t>
            </a:r>
            <a:r>
              <a:rPr lang="de-AT" sz="800" dirty="0" smtClean="0"/>
              <a:t> CO2-e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35393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963235"/>
            <a:ext cx="7978525" cy="622091"/>
          </a:xfrm>
        </p:spPr>
        <p:txBody>
          <a:bodyPr/>
          <a:lstStyle/>
          <a:p>
            <a:r>
              <a:rPr lang="de-AT" dirty="0"/>
              <a:t>Wesentliche </a:t>
            </a:r>
            <a:r>
              <a:rPr lang="de-AT" dirty="0" smtClean="0"/>
              <a:t>Leitprinzipien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457607"/>
            <a:ext cx="8158976" cy="353266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Energie als Gesamtsystem („</a:t>
            </a:r>
            <a:r>
              <a:rPr lang="de-DE" sz="1900" dirty="0" err="1"/>
              <a:t>Sektorkopplung</a:t>
            </a:r>
            <a:r>
              <a:rPr lang="de-DE" sz="1900" dirty="0" smtClean="0"/>
              <a:t>“)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Erhalt effizienter </a:t>
            </a:r>
            <a:r>
              <a:rPr lang="de-DE" sz="1900" dirty="0" smtClean="0"/>
              <a:t>Bestandsanlagen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 err="1"/>
              <a:t>Dekarbonisierung</a:t>
            </a:r>
            <a:r>
              <a:rPr lang="de-DE" sz="1900" dirty="0"/>
              <a:t> ohne </a:t>
            </a:r>
            <a:r>
              <a:rPr lang="de-DE" sz="1900" dirty="0" smtClean="0"/>
              <a:t>Atomstrom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Emissionsarme </a:t>
            </a:r>
            <a:r>
              <a:rPr lang="de-DE" sz="1900" dirty="0" smtClean="0"/>
              <a:t>Mobilität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Technologieneutralität </a:t>
            </a:r>
            <a:r>
              <a:rPr lang="de-DE" sz="1900" dirty="0" smtClean="0"/>
              <a:t>auf </a:t>
            </a:r>
            <a:r>
              <a:rPr lang="de-DE" sz="1900" dirty="0"/>
              <a:t>dem </a:t>
            </a:r>
            <a:r>
              <a:rPr lang="de-DE" sz="1900" dirty="0" err="1"/>
              <a:t>Dekarbonisierungspfad</a:t>
            </a:r>
            <a:r>
              <a:rPr lang="de-DE" sz="1900" dirty="0"/>
              <a:t> 2050</a:t>
            </a:r>
            <a:r>
              <a:rPr lang="de-DE" sz="1900" dirty="0" smtClean="0"/>
              <a:t> 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Standort - Wachstum &amp; </a:t>
            </a:r>
            <a:r>
              <a:rPr lang="de-DE" sz="1900" dirty="0" smtClean="0"/>
              <a:t>Arbeitsplätze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Forschung und Innovation als </a:t>
            </a:r>
            <a:r>
              <a:rPr lang="de-DE" sz="1900" dirty="0" smtClean="0"/>
              <a:t>Triebkraft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de-DE" sz="1900" dirty="0"/>
              <a:t>Digitalisierung als </a:t>
            </a:r>
            <a:r>
              <a:rPr lang="de-DE" sz="1900" dirty="0" smtClean="0"/>
              <a:t>Chance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rgbClr val="E6320F"/>
              </a:buClr>
            </a:pPr>
            <a:r>
              <a:rPr lang="de-DE" sz="1900" dirty="0">
                <a:solidFill>
                  <a:srgbClr val="E6EFF3">
                    <a:lumMod val="10000"/>
                  </a:srgbClr>
                </a:solidFill>
              </a:rPr>
              <a:t>Bürokratieabbau, </a:t>
            </a:r>
            <a:r>
              <a:rPr lang="de-DE" sz="1900" dirty="0" smtClean="0">
                <a:solidFill>
                  <a:srgbClr val="E6EFF3">
                    <a:lumMod val="10000"/>
                  </a:srgbClr>
                </a:solidFill>
              </a:rPr>
              <a:t>Fördereffizienz</a:t>
            </a: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rgbClr val="E6320F"/>
              </a:buClr>
            </a:pPr>
            <a:r>
              <a:rPr lang="de-DE" sz="1900" dirty="0" smtClean="0">
                <a:solidFill>
                  <a:srgbClr val="E6EFF3">
                    <a:lumMod val="10000"/>
                  </a:srgbClr>
                </a:solidFill>
              </a:rPr>
              <a:t>Synergieeffekte zwischen Gebietskörperschaften</a:t>
            </a:r>
          </a:p>
          <a:p>
            <a:pPr>
              <a:lnSpc>
                <a:spcPct val="100000"/>
              </a:lnSpc>
              <a:spcAft>
                <a:spcPts val="0"/>
              </a:spcAft>
              <a:buClr>
                <a:srgbClr val="E6320F"/>
              </a:buClr>
            </a:pPr>
            <a:r>
              <a:rPr lang="de-DE" sz="1900" dirty="0" smtClean="0">
                <a:solidFill>
                  <a:srgbClr val="E6EFF3">
                    <a:lumMod val="10000"/>
                  </a:srgbClr>
                </a:solidFill>
              </a:rPr>
              <a:t>Nachhaltige Finanzen</a:t>
            </a:r>
          </a:p>
          <a:p>
            <a:pPr lvl="0">
              <a:lnSpc>
                <a:spcPct val="100000"/>
              </a:lnSpc>
              <a:spcAft>
                <a:spcPts val="600"/>
              </a:spcAft>
              <a:buClr>
                <a:srgbClr val="E6320F"/>
              </a:buClr>
            </a:pPr>
            <a:endParaRPr lang="de-DE" dirty="0">
              <a:solidFill>
                <a:srgbClr val="E6EFF3">
                  <a:lumMod val="10000"/>
                </a:srgbClr>
              </a:solidFill>
            </a:endParaRPr>
          </a:p>
          <a:p>
            <a:pPr lvl="0">
              <a:lnSpc>
                <a:spcPct val="100000"/>
              </a:lnSpc>
              <a:spcAft>
                <a:spcPts val="0"/>
              </a:spcAft>
              <a:buClr>
                <a:srgbClr val="E6320F"/>
              </a:buClr>
            </a:pPr>
            <a:endParaRPr lang="de-DE" dirty="0">
              <a:solidFill>
                <a:srgbClr val="E6EFF3">
                  <a:lumMod val="10000"/>
                </a:srgbClr>
              </a:solidFill>
            </a:endParaRPr>
          </a:p>
          <a:p>
            <a:pPr>
              <a:lnSpc>
                <a:spcPct val="100000"/>
              </a:lnSpc>
              <a:spcAft>
                <a:spcPts val="1200"/>
              </a:spcAft>
            </a:pPr>
            <a:endParaRPr lang="de-DE" dirty="0" smtClean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343" y="635439"/>
            <a:ext cx="1828800" cy="263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0022" y="963303"/>
            <a:ext cx="3295399" cy="622091"/>
          </a:xfrm>
        </p:spPr>
        <p:txBody>
          <a:bodyPr/>
          <a:lstStyle/>
          <a:p>
            <a:r>
              <a:rPr lang="de-AT" sz="2400" dirty="0" smtClean="0">
                <a:solidFill>
                  <a:srgbClr val="E6320F"/>
                </a:solidFill>
                <a:latin typeface="Corbel" panose="020B0503020204020204" pitchFamily="34" charset="0"/>
              </a:rPr>
              <a:t>Prozesse zur Umsetzung der #mission2030 der Klimasektion</a:t>
            </a:r>
            <a:endParaRPr lang="de-AT" sz="2400" dirty="0">
              <a:solidFill>
                <a:srgbClr val="E6320F"/>
              </a:solidFill>
              <a:latin typeface="Corbel" panose="020B0503020204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>
          <a:xfrm>
            <a:off x="203201" y="1807750"/>
            <a:ext cx="8826500" cy="318176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>
                <a:latin typeface="Corbel" panose="020B0503020204020204" pitchFamily="34" charset="0"/>
              </a:rPr>
              <a:t>Erstellung des nationalen Energie- und Klimaplans (Ende 2019) 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Erneuerbare </a:t>
            </a:r>
            <a:r>
              <a:rPr lang="de-DE" sz="2000" dirty="0" smtClean="0">
                <a:latin typeface="Corbel" panose="020B0503020204020204" pitchFamily="34" charset="0"/>
              </a:rPr>
              <a:t>Ausbaugesetz (Ende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Novelle </a:t>
            </a:r>
            <a:r>
              <a:rPr lang="de-DE" sz="2000" dirty="0" smtClean="0">
                <a:latin typeface="Corbel" panose="020B0503020204020204" pitchFamily="34" charset="0"/>
              </a:rPr>
              <a:t>des </a:t>
            </a:r>
            <a:r>
              <a:rPr lang="de-DE" sz="2000" dirty="0" err="1" smtClean="0">
                <a:latin typeface="Corbel" panose="020B0503020204020204" pitchFamily="34" charset="0"/>
              </a:rPr>
              <a:t>Emissionszertifikategesetzes</a:t>
            </a:r>
            <a:r>
              <a:rPr lang="de-DE" sz="2000" dirty="0" smtClean="0">
                <a:latin typeface="Corbel" panose="020B0503020204020204" pitchFamily="34" charset="0"/>
              </a:rPr>
              <a:t> (Oktober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Erstellung einer Langfriststrategie (Ende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Effizienzoptimierung der Förderungen (2019)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Förderprogramm </a:t>
            </a:r>
            <a:r>
              <a:rPr lang="de-DE" sz="2000" dirty="0" err="1" smtClean="0">
                <a:latin typeface="Corbel" panose="020B0503020204020204" pitchFamily="34" charset="0"/>
              </a:rPr>
              <a:t>Energie.Frei.Raum</a:t>
            </a:r>
            <a:r>
              <a:rPr lang="de-DE" sz="2000" dirty="0" smtClean="0">
                <a:latin typeface="Corbel" panose="020B0503020204020204" pitchFamily="34" charset="0"/>
              </a:rPr>
              <a:t> (Start Juni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Wärmestrategie (2020)</a:t>
            </a:r>
            <a:endParaRPr lang="de-DE" sz="2000" dirty="0">
              <a:latin typeface="Corbel" panose="020B0503020204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183563" y="4789488"/>
            <a:ext cx="960437" cy="2000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E6242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E6242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1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70022" y="963303"/>
            <a:ext cx="3295399" cy="622091"/>
          </a:xfrm>
        </p:spPr>
        <p:txBody>
          <a:bodyPr/>
          <a:lstStyle/>
          <a:p>
            <a:r>
              <a:rPr lang="de-AT" sz="2400" dirty="0" smtClean="0">
                <a:solidFill>
                  <a:srgbClr val="E6320F"/>
                </a:solidFill>
                <a:latin typeface="Corbel" panose="020B0503020204020204" pitchFamily="34" charset="0"/>
              </a:rPr>
              <a:t>Prozesse zur Umsetzung der #mission2030 der Klimasektion</a:t>
            </a:r>
            <a:endParaRPr lang="de-AT" sz="2400" dirty="0">
              <a:solidFill>
                <a:srgbClr val="E6320F"/>
              </a:solidFill>
              <a:latin typeface="Corbel" panose="020B0503020204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type="body" sz="quarter" idx="13"/>
          </p:nvPr>
        </p:nvSpPr>
        <p:spPr>
          <a:xfrm>
            <a:off x="203201" y="1796164"/>
            <a:ext cx="8826500" cy="318176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Wasserstoffstrategie (Ende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Bewusstseinsbildung und Kommunikation (Start 2019) </a:t>
            </a:r>
            <a:endParaRPr lang="de-DE" sz="2000" dirty="0">
              <a:latin typeface="Corbel" panose="020B0503020204020204" pitchFamily="34" charset="0"/>
            </a:endParaRP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Aktionsplan Bioökonomie (Herbst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Aktionsplan Grüne Finanzen (Ende 2019)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Novelle Energieeffizienzgesetz (2020)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DE" sz="2000" dirty="0" smtClean="0">
                <a:latin typeface="Corbel" panose="020B0503020204020204" pitchFamily="34" charset="0"/>
              </a:rPr>
              <a:t>Novelle Klimaschutzgesetz (2020)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183563" y="4789488"/>
            <a:ext cx="960437" cy="2000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06269C-C24E-4E80-9A4B-E7E19BB59A67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srgbClr val="E6242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AT" sz="1200" b="0" i="0" u="none" strike="noStrike" kern="1200" cap="none" spc="0" normalizeH="0" baseline="0" noProof="0" dirty="0">
              <a:ln>
                <a:noFill/>
              </a:ln>
              <a:solidFill>
                <a:srgbClr val="E6242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668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Danke für Ihre </a:t>
            </a:r>
            <a:br>
              <a:rPr lang="de-AT" smtClean="0"/>
            </a:br>
            <a:r>
              <a:rPr lang="de-AT" smtClean="0"/>
              <a:t>Aufmerksamkeit!</a:t>
            </a:r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4152068" cy="963216"/>
          </a:xfrm>
        </p:spPr>
        <p:txBody>
          <a:bodyPr/>
          <a:lstStyle/>
          <a:p>
            <a:r>
              <a:rPr lang="de-DE" dirty="0" smtClean="0"/>
              <a:t>SC Dr. Jürgen Schneider</a:t>
            </a:r>
          </a:p>
          <a:p>
            <a:r>
              <a:rPr lang="de-DE" dirty="0" smtClean="0"/>
              <a:t>BMNT, Sektion IV – Klima</a:t>
            </a:r>
          </a:p>
          <a:p>
            <a:r>
              <a:rPr lang="de-DE" dirty="0" smtClean="0">
                <a:hlinkClick r:id="rId2"/>
              </a:rPr>
              <a:t>Juergen.schneider@bmnt.gv.at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038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/>
          <p:cNvSpPr>
            <a:spLocks noGrp="1"/>
          </p:cNvSpPr>
          <p:nvPr>
            <p:ph type="body" sz="quarter" idx="4294967295"/>
          </p:nvPr>
        </p:nvSpPr>
        <p:spPr>
          <a:xfrm>
            <a:off x="291273" y="1339990"/>
            <a:ext cx="3187424" cy="3149317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ever</a:t>
            </a:r>
            <a:r>
              <a:rPr lang="de-DE" dirty="0" smtClean="0"/>
              <a:t> </a:t>
            </a:r>
            <a:r>
              <a:rPr lang="de-DE" dirty="0" err="1" smtClean="0"/>
              <a:t>happened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climate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? </a:t>
            </a:r>
          </a:p>
        </p:txBody>
      </p:sp>
      <p:pic>
        <p:nvPicPr>
          <p:cNvPr id="1026" name="Grafik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419" y="1543122"/>
            <a:ext cx="4820045" cy="2946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08" y="2005780"/>
            <a:ext cx="4110530" cy="229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4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40251" y="659375"/>
            <a:ext cx="7978525" cy="622091"/>
          </a:xfrm>
        </p:spPr>
        <p:txBody>
          <a:bodyPr/>
          <a:lstStyle/>
          <a:p>
            <a:r>
              <a:rPr lang="de-AT" dirty="0"/>
              <a:t>Rahmenbedingungen</a:t>
            </a:r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784451" y="1190313"/>
            <a:ext cx="7665585" cy="3799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4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Char char="−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Char char="»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de-AT" sz="2000" dirty="0"/>
              <a:t>International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de-AT" sz="1600" dirty="0"/>
              <a:t>Klima-Übereinkommen Paris</a:t>
            </a:r>
          </a:p>
          <a:p>
            <a:pPr>
              <a:lnSpc>
                <a:spcPct val="100000"/>
              </a:lnSpc>
            </a:pPr>
            <a:r>
              <a:rPr lang="de-AT" sz="2000" dirty="0"/>
              <a:t>EU-Rahmen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en-US" sz="1600" dirty="0" smtClean="0"/>
              <a:t>Effort Sharing Regulation, </a:t>
            </a:r>
            <a:r>
              <a:rPr lang="en-US" sz="1600" dirty="0" err="1" smtClean="0"/>
              <a:t>Emissionshandel</a:t>
            </a:r>
            <a:r>
              <a:rPr lang="en-US" sz="1600" dirty="0" smtClean="0"/>
              <a:t>-RL, </a:t>
            </a:r>
            <a:r>
              <a:rPr lang="de-AT" sz="1600" dirty="0" smtClean="0"/>
              <a:t>GOV-VO (</a:t>
            </a:r>
            <a:r>
              <a:rPr lang="de-AT" sz="1600" i="1" dirty="0" smtClean="0"/>
              <a:t>NEKP</a:t>
            </a:r>
            <a:r>
              <a:rPr lang="de-AT" sz="1600" dirty="0" smtClean="0"/>
              <a:t>), Energieeffizienz-RL, Erneuerbare-RL, Langfriststrategie, Mobilitäts-VO,…</a:t>
            </a:r>
          </a:p>
          <a:p>
            <a:pPr marL="252000" lvl="1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de-AT" sz="1600" dirty="0" smtClean="0"/>
              <a:t> </a:t>
            </a:r>
            <a:r>
              <a:rPr lang="de-AT" sz="2000" dirty="0" smtClean="0"/>
              <a:t>National</a:t>
            </a:r>
            <a:endParaRPr lang="de-AT" sz="2000" dirty="0"/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de-AT" sz="1600" dirty="0"/>
              <a:t>Regierungsprogramm 2017-2022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de-AT" sz="1600" dirty="0" smtClean="0"/>
              <a:t>#mission2030, Strategien </a:t>
            </a:r>
            <a:r>
              <a:rPr lang="de-AT" sz="1600" dirty="0"/>
              <a:t>der </a:t>
            </a:r>
            <a:r>
              <a:rPr lang="de-AT" sz="1600" dirty="0" smtClean="0"/>
              <a:t>Bundesländer</a:t>
            </a:r>
            <a:endParaRPr lang="de-AT" sz="1600" dirty="0"/>
          </a:p>
        </p:txBody>
      </p:sp>
    </p:spTree>
    <p:extLst>
      <p:ext uri="{BB962C8B-B14F-4D97-AF65-F5344CB8AC3E}">
        <p14:creationId xmlns:p14="http://schemas.microsoft.com/office/powerpoint/2010/main" val="91118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58126" y="1405688"/>
            <a:ext cx="5963325" cy="33239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1800"/>
              </a:spcAft>
              <a:buClr>
                <a:srgbClr val="1F6BAE"/>
              </a:buClr>
            </a:pPr>
            <a:r>
              <a:rPr lang="en-GB" dirty="0">
                <a:solidFill>
                  <a:prstClr val="black"/>
                </a:solidFill>
              </a:rPr>
              <a:t>2018 </a:t>
            </a:r>
            <a:r>
              <a:rPr lang="en-GB" dirty="0" smtClean="0">
                <a:solidFill>
                  <a:prstClr val="black"/>
                </a:solidFill>
              </a:rPr>
              <a:t>und 2019 </a:t>
            </a:r>
            <a:r>
              <a:rPr lang="en-GB" dirty="0" err="1" smtClean="0">
                <a:solidFill>
                  <a:prstClr val="black"/>
                </a:solidFill>
              </a:rPr>
              <a:t>sind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wichtige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Jahre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für</a:t>
            </a:r>
            <a:r>
              <a:rPr lang="en-GB" dirty="0" smtClean="0">
                <a:solidFill>
                  <a:prstClr val="black"/>
                </a:solidFill>
              </a:rPr>
              <a:t> den int. </a:t>
            </a:r>
            <a:r>
              <a:rPr lang="en-GB" dirty="0" err="1" smtClean="0">
                <a:solidFill>
                  <a:prstClr val="black"/>
                </a:solidFill>
              </a:rPr>
              <a:t>Klimaschutz</a:t>
            </a:r>
            <a:r>
              <a:rPr lang="en-GB" dirty="0" smtClean="0">
                <a:solidFill>
                  <a:prstClr val="black"/>
                </a:solidFill>
              </a:rPr>
              <a:t>:</a:t>
            </a:r>
            <a:endParaRPr lang="de-AT" b="1" dirty="0"/>
          </a:p>
          <a:p>
            <a:pPr marL="257175" indent="-257175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prstClr val="black"/>
                </a:solidFill>
              </a:rPr>
              <a:t>Publikation</a:t>
            </a:r>
            <a:r>
              <a:rPr lang="en-GB" dirty="0">
                <a:solidFill>
                  <a:prstClr val="black"/>
                </a:solidFill>
              </a:rPr>
              <a:t> des IPCC Special Report </a:t>
            </a:r>
            <a:r>
              <a:rPr lang="en-GB" dirty="0" err="1">
                <a:solidFill>
                  <a:prstClr val="black"/>
                </a:solidFill>
              </a:rPr>
              <a:t>über</a:t>
            </a:r>
            <a:r>
              <a:rPr lang="en-GB" dirty="0">
                <a:solidFill>
                  <a:prstClr val="black"/>
                </a:solidFill>
              </a:rPr>
              <a:t> 1.5°C </a:t>
            </a:r>
          </a:p>
          <a:p>
            <a:pPr marL="257175" indent="-257175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prstClr val="black"/>
                </a:solidFill>
              </a:rPr>
              <a:t>Annahme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des Paris </a:t>
            </a:r>
            <a:r>
              <a:rPr lang="en-GB" dirty="0">
                <a:solidFill>
                  <a:prstClr val="black"/>
                </a:solidFill>
              </a:rPr>
              <a:t>Agreement Work Programme </a:t>
            </a:r>
            <a:r>
              <a:rPr lang="en-GB" dirty="0" smtClean="0">
                <a:solidFill>
                  <a:prstClr val="black"/>
                </a:solidFill>
              </a:rPr>
              <a:t>(“</a:t>
            </a:r>
            <a:r>
              <a:rPr lang="en-GB" dirty="0">
                <a:solidFill>
                  <a:prstClr val="black"/>
                </a:solidFill>
              </a:rPr>
              <a:t>Katowice Rulebook</a:t>
            </a:r>
            <a:r>
              <a:rPr lang="en-GB" dirty="0" smtClean="0">
                <a:solidFill>
                  <a:prstClr val="black"/>
                </a:solidFill>
              </a:rPr>
              <a:t>”) </a:t>
            </a:r>
            <a:r>
              <a:rPr lang="en-GB" dirty="0" err="1" smtClean="0">
                <a:solidFill>
                  <a:prstClr val="black"/>
                </a:solidFill>
              </a:rPr>
              <a:t>unter</a:t>
            </a:r>
            <a:r>
              <a:rPr lang="en-GB" dirty="0" smtClean="0">
                <a:solidFill>
                  <a:prstClr val="black"/>
                </a:solidFill>
              </a:rPr>
              <a:t> Ö </a:t>
            </a:r>
            <a:r>
              <a:rPr lang="en-GB" dirty="0" err="1" smtClean="0">
                <a:solidFill>
                  <a:prstClr val="black"/>
                </a:solidFill>
              </a:rPr>
              <a:t>Ratspräsidentschaft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(</a:t>
            </a:r>
            <a:r>
              <a:rPr lang="en-GB" dirty="0" err="1" smtClean="0">
                <a:solidFill>
                  <a:prstClr val="black"/>
                </a:solidFill>
              </a:rPr>
              <a:t>Ausnahme</a:t>
            </a:r>
            <a:r>
              <a:rPr lang="en-GB" dirty="0" smtClean="0">
                <a:solidFill>
                  <a:prstClr val="black"/>
                </a:solidFill>
              </a:rPr>
              <a:t>: </a:t>
            </a:r>
            <a:r>
              <a:rPr lang="en-GB" dirty="0" err="1" smtClean="0">
                <a:solidFill>
                  <a:prstClr val="black"/>
                </a:solidFill>
              </a:rPr>
              <a:t>Regelungen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zum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Kohlenstoffmarkt</a:t>
            </a:r>
            <a:r>
              <a:rPr lang="en-GB" dirty="0" smtClean="0">
                <a:solidFill>
                  <a:prstClr val="black"/>
                </a:solidFill>
              </a:rPr>
              <a:t>)</a:t>
            </a:r>
            <a:endParaRPr lang="en-GB" dirty="0">
              <a:solidFill>
                <a:prstClr val="black"/>
              </a:solidFill>
            </a:endParaRPr>
          </a:p>
          <a:p>
            <a:pPr marL="257175" indent="-257175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black"/>
                </a:solidFill>
              </a:rPr>
              <a:t>“</a:t>
            </a:r>
            <a:r>
              <a:rPr lang="en-GB" dirty="0" err="1">
                <a:solidFill>
                  <a:prstClr val="black"/>
                </a:solidFill>
              </a:rPr>
              <a:t>Talanoa</a:t>
            </a:r>
            <a:r>
              <a:rPr lang="en-GB" dirty="0">
                <a:solidFill>
                  <a:prstClr val="black"/>
                </a:solidFill>
              </a:rPr>
              <a:t> Dialogue” </a:t>
            </a:r>
            <a:r>
              <a:rPr lang="en-GB" dirty="0" smtClean="0">
                <a:solidFill>
                  <a:prstClr val="black"/>
                </a:solidFill>
              </a:rPr>
              <a:t>um Ambition </a:t>
            </a:r>
            <a:r>
              <a:rPr lang="en-GB" dirty="0" err="1" smtClean="0">
                <a:solidFill>
                  <a:prstClr val="black"/>
                </a:solidFill>
              </a:rPr>
              <a:t>zu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steigern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endParaRPr lang="en-GB" dirty="0">
              <a:solidFill>
                <a:prstClr val="black"/>
              </a:solidFill>
            </a:endParaRPr>
          </a:p>
          <a:p>
            <a:pPr marL="257175" indent="-257175"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prstClr val="black"/>
                </a:solidFill>
              </a:rPr>
              <a:t>Vorbereitung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smtClean="0">
                <a:solidFill>
                  <a:prstClr val="black"/>
                </a:solidFill>
              </a:rPr>
              <a:t>UN-</a:t>
            </a:r>
            <a:r>
              <a:rPr lang="en-GB" dirty="0" err="1" smtClean="0">
                <a:solidFill>
                  <a:prstClr val="black"/>
                </a:solidFill>
              </a:rPr>
              <a:t>Klimagipfel</a:t>
            </a:r>
            <a:r>
              <a:rPr lang="en-GB" dirty="0" smtClean="0">
                <a:solidFill>
                  <a:prstClr val="black"/>
                </a:solidFill>
              </a:rPr>
              <a:t> </a:t>
            </a:r>
            <a:r>
              <a:rPr lang="en-GB" dirty="0" err="1" smtClean="0">
                <a:solidFill>
                  <a:prstClr val="black"/>
                </a:solidFill>
              </a:rPr>
              <a:t>im</a:t>
            </a:r>
            <a:r>
              <a:rPr lang="en-GB" dirty="0" smtClean="0">
                <a:solidFill>
                  <a:prstClr val="black"/>
                </a:solidFill>
              </a:rPr>
              <a:t> September 2019</a:t>
            </a:r>
            <a:endParaRPr lang="en-GB" dirty="0">
              <a:solidFill>
                <a:prstClr val="black"/>
              </a:solidFill>
            </a:endParaRPr>
          </a:p>
          <a:p>
            <a:pPr marL="257175" indent="-257175">
              <a:spcAft>
                <a:spcPts val="1800"/>
              </a:spcAft>
              <a:buClr>
                <a:srgbClr val="1F6BAE"/>
              </a:buClr>
              <a:buFont typeface="Arial" panose="020B0604020202020204" pitchFamily="34" charset="0"/>
              <a:buChar char="•"/>
            </a:pPr>
            <a:endParaRPr lang="de-DE" sz="1500" b="1" dirty="0"/>
          </a:p>
        </p:txBody>
      </p:sp>
      <p:sp>
        <p:nvSpPr>
          <p:cNvPr id="9" name="Inhaltsplatzhalter 1"/>
          <p:cNvSpPr txBox="1">
            <a:spLocks/>
          </p:cNvSpPr>
          <p:nvPr/>
        </p:nvSpPr>
        <p:spPr>
          <a:xfrm>
            <a:off x="558126" y="957370"/>
            <a:ext cx="767147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DE" sz="2400" b="1" dirty="0" smtClean="0">
                <a:solidFill>
                  <a:schemeClr val="tx2"/>
                </a:solidFill>
                <a:latin typeface="+mj-lt"/>
              </a:rPr>
              <a:t>Umsetzung Paris: COP 24 in Katowice/</a:t>
            </a:r>
            <a:r>
              <a:rPr lang="de-DE" sz="2400" b="1" dirty="0" err="1" smtClean="0">
                <a:solidFill>
                  <a:schemeClr val="tx2"/>
                </a:solidFill>
                <a:latin typeface="+mj-lt"/>
              </a:rPr>
              <a:t>Poland</a:t>
            </a:r>
            <a:endParaRPr lang="de-DE" sz="2400" b="1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714" y="1326702"/>
            <a:ext cx="1736468" cy="1418208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256" y="3801638"/>
            <a:ext cx="870653" cy="864848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985" y="2972402"/>
            <a:ext cx="1749197" cy="48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9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1,5°C-Szenario der Long Term </a:t>
            </a:r>
            <a:r>
              <a:rPr lang="de-AT" dirty="0" err="1" smtClean="0"/>
              <a:t>Strategy</a:t>
            </a:r>
            <a:r>
              <a:rPr lang="de-AT" dirty="0" smtClean="0"/>
              <a:t> der EU Kommission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  <p:pic>
        <p:nvPicPr>
          <p:cNvPr id="9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833" y="1676891"/>
            <a:ext cx="6158368" cy="30210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DC760CF-E514-49C8-B0D1-11E49E931590}"/>
              </a:ext>
            </a:extLst>
          </p:cNvPr>
          <p:cNvSpPr/>
          <p:nvPr/>
        </p:nvSpPr>
        <p:spPr bwMode="auto">
          <a:xfrm>
            <a:off x="1633534" y="4657400"/>
            <a:ext cx="5965846" cy="2657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00" dirty="0" smtClean="0">
                <a:cs typeface="Arial" panose="020B0604020202020204" pitchFamily="34" charset="0"/>
              </a:rPr>
              <a:t>Quelle: EU-Kommission, 2018</a:t>
            </a:r>
            <a:endParaRPr lang="de-AT" sz="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82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Bausteine zu einer klimafreundlichen Wirtschaft 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  <p:pic>
        <p:nvPicPr>
          <p:cNvPr id="8" name="Picture 1038"/>
          <p:cNvPicPr/>
          <p:nvPr/>
        </p:nvPicPr>
        <p:blipFill>
          <a:blip r:embed="rId2"/>
          <a:stretch>
            <a:fillRect/>
          </a:stretch>
        </p:blipFill>
        <p:spPr>
          <a:xfrm>
            <a:off x="1494763" y="1676891"/>
            <a:ext cx="5756910" cy="296926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DC760CF-E514-49C8-B0D1-11E49E931590}"/>
              </a:ext>
            </a:extLst>
          </p:cNvPr>
          <p:cNvSpPr/>
          <p:nvPr/>
        </p:nvSpPr>
        <p:spPr bwMode="auto">
          <a:xfrm>
            <a:off x="1633534" y="4657400"/>
            <a:ext cx="5965846" cy="2657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00" dirty="0" smtClean="0">
                <a:cs typeface="Arial" panose="020B0604020202020204" pitchFamily="34" charset="0"/>
              </a:rPr>
              <a:t>Quelle: EU-Kommission, 2018</a:t>
            </a:r>
            <a:endParaRPr lang="de-AT" sz="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14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70850" y="964955"/>
            <a:ext cx="5778000" cy="454542"/>
          </a:xfrm>
        </p:spPr>
        <p:txBody>
          <a:bodyPr/>
          <a:lstStyle/>
          <a:p>
            <a:pPr>
              <a:lnSpc>
                <a:spcPts val="3000"/>
              </a:lnSpc>
              <a:spcBef>
                <a:spcPct val="0"/>
              </a:spcBef>
            </a:pPr>
            <a:r>
              <a:rPr lang="de-AT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</a:t>
            </a:r>
            <a:r>
              <a:rPr lang="de-AT" sz="2400" b="1" cap="non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achhaltigkeitsziele</a:t>
            </a:r>
            <a:r>
              <a:rPr lang="de-AT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de-AT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</a:t>
            </a:r>
            <a:r>
              <a:rPr lang="de-AT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de-AT" sz="24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de-AT" sz="2400" b="1" cap="none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abgeleitet </a:t>
            </a:r>
            <a:r>
              <a:rPr lang="de-AT" sz="2400" b="1" cap="none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von EU-Zielen</a:t>
            </a:r>
          </a:p>
        </p:txBody>
      </p:sp>
      <p:sp>
        <p:nvSpPr>
          <p:cNvPr id="38" name="Rechteck 37">
            <a:extLst>
              <a:ext uri="{FF2B5EF4-FFF2-40B4-BE49-F238E27FC236}">
                <a16:creationId xmlns:a16="http://schemas.microsoft.com/office/drawing/2014/main" id="{AC69EA02-9118-4299-8FB1-D745750466A6}"/>
              </a:ext>
            </a:extLst>
          </p:cNvPr>
          <p:cNvSpPr/>
          <p:nvPr/>
        </p:nvSpPr>
        <p:spPr bwMode="auto">
          <a:xfrm>
            <a:off x="1860550" y="2258891"/>
            <a:ext cx="2167772" cy="761667"/>
          </a:xfrm>
          <a:prstGeom prst="rect">
            <a:avLst/>
          </a:prstGeom>
          <a:solidFill>
            <a:srgbClr val="E27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Erneuerbare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erneuerbare Energien am Bruttoendenergieverbrauch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25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9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Subziel</a:t>
            </a:r>
            <a:r>
              <a:rPr lang="de-AT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Strom aus Erneuerbaren</a:t>
            </a:r>
          </a:p>
        </p:txBody>
      </p:sp>
      <p:pic>
        <p:nvPicPr>
          <p:cNvPr id="39" name="Picture 40" descr="EU">
            <a:extLst>
              <a:ext uri="{FF2B5EF4-FFF2-40B4-BE49-F238E27FC236}">
                <a16:creationId xmlns:a16="http://schemas.microsoft.com/office/drawing/2014/main" id="{8D0298F8-F62D-49AA-8478-DD047EC03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5637" y="1720018"/>
            <a:ext cx="901432" cy="538817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0" name="Picture 63" descr="oesterreich">
            <a:extLst>
              <a:ext uri="{FF2B5EF4-FFF2-40B4-BE49-F238E27FC236}">
                <a16:creationId xmlns:a16="http://schemas.microsoft.com/office/drawing/2014/main" id="{488EA34D-1CA2-4619-B33B-E21A5E3361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0719" y="1708261"/>
            <a:ext cx="892395" cy="555359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2" name="Picture 40" descr="EU">
            <a:extLst>
              <a:ext uri="{FF2B5EF4-FFF2-40B4-BE49-F238E27FC236}">
                <a16:creationId xmlns:a16="http://schemas.microsoft.com/office/drawing/2014/main" id="{B346FAAC-C417-4630-8087-7B9B846C3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3114" y="1708261"/>
            <a:ext cx="892395" cy="553332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43" name="Picture 63" descr="oesterreich">
            <a:extLst>
              <a:ext uri="{FF2B5EF4-FFF2-40B4-BE49-F238E27FC236}">
                <a16:creationId xmlns:a16="http://schemas.microsoft.com/office/drawing/2014/main" id="{BB333052-CB69-4A78-8EF8-46871407B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510" y="1708795"/>
            <a:ext cx="888502" cy="552797"/>
          </a:xfrm>
          <a:prstGeom prst="rect">
            <a:avLst/>
          </a:prstGeom>
          <a:solidFill>
            <a:schemeClr val="bg1">
              <a:lumMod val="75000"/>
              <a:alpha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45" name="Rechteck 44">
            <a:extLst>
              <a:ext uri="{FF2B5EF4-FFF2-40B4-BE49-F238E27FC236}">
                <a16:creationId xmlns:a16="http://schemas.microsoft.com/office/drawing/2014/main" id="{CD049EB2-5AC0-45C1-A9AA-91FEF9988C7F}"/>
              </a:ext>
            </a:extLst>
          </p:cNvPr>
          <p:cNvSpPr/>
          <p:nvPr/>
        </p:nvSpPr>
        <p:spPr bwMode="auto">
          <a:xfrm>
            <a:off x="4021866" y="3779592"/>
            <a:ext cx="905203" cy="76200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</a:rPr>
              <a:t>-10%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A4B9949D-8A63-448B-B127-88DC1EAE402D}"/>
              </a:ext>
            </a:extLst>
          </p:cNvPr>
          <p:cNvSpPr/>
          <p:nvPr/>
        </p:nvSpPr>
        <p:spPr bwMode="auto">
          <a:xfrm>
            <a:off x="4927068" y="3773246"/>
            <a:ext cx="886046" cy="768347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-16%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(2016: -11%)</a:t>
            </a:r>
            <a:endParaRPr lang="de-AT" sz="8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5B1C5E50-CEEE-4011-BCBC-523F7D6A9ACB}"/>
              </a:ext>
            </a:extLst>
          </p:cNvPr>
          <p:cNvSpPr/>
          <p:nvPr/>
        </p:nvSpPr>
        <p:spPr bwMode="auto">
          <a:xfrm>
            <a:off x="5812509" y="3779591"/>
            <a:ext cx="872683" cy="76200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-30%</a:t>
            </a: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2FDB1D75-6FE0-44FD-ABCD-716672356C39}"/>
              </a:ext>
            </a:extLst>
          </p:cNvPr>
          <p:cNvSpPr/>
          <p:nvPr/>
        </p:nvSpPr>
        <p:spPr bwMode="auto">
          <a:xfrm>
            <a:off x="6685192" y="3779591"/>
            <a:ext cx="914188" cy="762002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-36%**</a:t>
            </a: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83903437-398D-4030-AB1A-6898F7E30C48}"/>
              </a:ext>
            </a:extLst>
          </p:cNvPr>
          <p:cNvSpPr/>
          <p:nvPr/>
        </p:nvSpPr>
        <p:spPr bwMode="auto">
          <a:xfrm>
            <a:off x="4028322" y="2258890"/>
            <a:ext cx="898747" cy="746009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5EC3AF73-510E-4778-B566-714A5626C2B2}"/>
              </a:ext>
            </a:extLst>
          </p:cNvPr>
          <p:cNvSpPr/>
          <p:nvPr/>
        </p:nvSpPr>
        <p:spPr bwMode="auto">
          <a:xfrm>
            <a:off x="4914259" y="2258890"/>
            <a:ext cx="875110" cy="746009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75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34%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(2016: 33,5%)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25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8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108B2B45-C2BA-4FBA-B262-BFC496D3BA63}"/>
              </a:ext>
            </a:extLst>
          </p:cNvPr>
          <p:cNvSpPr/>
          <p:nvPr/>
        </p:nvSpPr>
        <p:spPr bwMode="auto">
          <a:xfrm>
            <a:off x="5789370" y="2258890"/>
            <a:ext cx="983059" cy="746009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60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32%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ECCFBFD4-FD25-4719-8379-0E71BC1AF24C}"/>
              </a:ext>
            </a:extLst>
          </p:cNvPr>
          <p:cNvSpPr/>
          <p:nvPr/>
        </p:nvSpPr>
        <p:spPr bwMode="auto">
          <a:xfrm>
            <a:off x="6697472" y="2258890"/>
            <a:ext cx="896539" cy="746009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45-50%*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endParaRPr lang="de-AT" sz="750" b="1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100%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75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national bilanziell</a:t>
            </a:r>
            <a:endParaRPr lang="de-A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065491C3-1C4E-448C-9F5A-4BC6D7EF995A}"/>
              </a:ext>
            </a:extLst>
          </p:cNvPr>
          <p:cNvSpPr/>
          <p:nvPr/>
        </p:nvSpPr>
        <p:spPr bwMode="auto">
          <a:xfrm>
            <a:off x="4021866" y="3020558"/>
            <a:ext cx="905203" cy="519653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 err="1">
                <a:latin typeface="Arial" panose="020B0604020202020204" pitchFamily="34" charset="0"/>
                <a:cs typeface="Arial" panose="020B0604020202020204" pitchFamily="34" charset="0"/>
              </a:rPr>
              <a:t>indikativ</a:t>
            </a:r>
            <a:endParaRPr lang="de-AT" sz="8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hteck 53">
            <a:extLst>
              <a:ext uri="{FF2B5EF4-FFF2-40B4-BE49-F238E27FC236}">
                <a16:creationId xmlns:a16="http://schemas.microsoft.com/office/drawing/2014/main" id="{F2CD3245-EF73-481A-A869-1A61B9546324}"/>
              </a:ext>
            </a:extLst>
          </p:cNvPr>
          <p:cNvSpPr/>
          <p:nvPr/>
        </p:nvSpPr>
        <p:spPr bwMode="auto">
          <a:xfrm>
            <a:off x="4927069" y="3020558"/>
            <a:ext cx="878153" cy="519654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1050 PJ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(2016: 1121 PJ)</a:t>
            </a:r>
            <a:endParaRPr lang="de-AT" sz="8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17724177-FE76-4372-AD85-811050FFCB27}"/>
              </a:ext>
            </a:extLst>
          </p:cNvPr>
          <p:cNvSpPr/>
          <p:nvPr/>
        </p:nvSpPr>
        <p:spPr bwMode="auto">
          <a:xfrm>
            <a:off x="5812508" y="3011581"/>
            <a:ext cx="910770" cy="52863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32,5%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indikativ</a:t>
            </a:r>
            <a:endParaRPr lang="de-AT" sz="82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CD3ED25-17EF-4EA3-BA46-952B57CF978E}"/>
              </a:ext>
            </a:extLst>
          </p:cNvPr>
          <p:cNvSpPr/>
          <p:nvPr/>
        </p:nvSpPr>
        <p:spPr bwMode="auto">
          <a:xfrm>
            <a:off x="6697471" y="3004899"/>
            <a:ext cx="896540" cy="275486"/>
          </a:xfrm>
          <a:prstGeom prst="rect">
            <a:avLst/>
          </a:prstGeom>
          <a:solidFill>
            <a:schemeClr val="bg1">
              <a:lumMod val="85000"/>
            </a:schemeClr>
          </a:solidFill>
          <a:ln w="158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050" b="1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25-30%</a:t>
            </a:r>
            <a:endParaRPr lang="de-AT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AE5B5304-2EC1-4FBD-B882-2EC123FBCCD0}"/>
              </a:ext>
            </a:extLst>
          </p:cNvPr>
          <p:cNvSpPr/>
          <p:nvPr/>
        </p:nvSpPr>
        <p:spPr bwMode="auto">
          <a:xfrm>
            <a:off x="1860550" y="3023967"/>
            <a:ext cx="2161316" cy="758836"/>
          </a:xfrm>
          <a:prstGeom prst="rect">
            <a:avLst/>
          </a:prstGeom>
          <a:solidFill>
            <a:srgbClr val="E27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Energieeffizienz</a:t>
            </a: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581E752A-887B-429C-B02E-592734E5487B}"/>
              </a:ext>
            </a:extLst>
          </p:cNvPr>
          <p:cNvSpPr/>
          <p:nvPr/>
        </p:nvSpPr>
        <p:spPr bwMode="auto">
          <a:xfrm>
            <a:off x="1860550" y="3773247"/>
            <a:ext cx="2161316" cy="768347"/>
          </a:xfrm>
          <a:prstGeom prst="rect">
            <a:avLst/>
          </a:prstGeom>
          <a:solidFill>
            <a:srgbClr val="E27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Treibhausgase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Reduktion geg. 2005 im Nicht-Emissionshandelsbereich</a:t>
            </a:r>
          </a:p>
        </p:txBody>
      </p:sp>
      <p:cxnSp>
        <p:nvCxnSpPr>
          <p:cNvPr id="61" name="Gerader Verbinder 46">
            <a:extLst>
              <a:ext uri="{FF2B5EF4-FFF2-40B4-BE49-F238E27FC236}">
                <a16:creationId xmlns:a16="http://schemas.microsoft.com/office/drawing/2014/main" id="{A5570C50-8487-4EC4-886D-FA31DC21BFE9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0549" y="3011581"/>
            <a:ext cx="572809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1A89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Gerader Verbinder 47">
            <a:extLst>
              <a:ext uri="{FF2B5EF4-FFF2-40B4-BE49-F238E27FC236}">
                <a16:creationId xmlns:a16="http://schemas.microsoft.com/office/drawing/2014/main" id="{4882A2F7-C219-43F0-BD06-3F85C0D38AF0}"/>
              </a:ext>
            </a:extLst>
          </p:cNvPr>
          <p:cNvCxnSpPr>
            <a:cxnSpLocks/>
          </p:cNvCxnSpPr>
          <p:nvPr/>
        </p:nvCxnSpPr>
        <p:spPr bwMode="auto">
          <a:xfrm flipH="1">
            <a:off x="1860549" y="3779591"/>
            <a:ext cx="573346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1A89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Rechteck 67">
            <a:extLst>
              <a:ext uri="{FF2B5EF4-FFF2-40B4-BE49-F238E27FC236}">
                <a16:creationId xmlns:a16="http://schemas.microsoft.com/office/drawing/2014/main" id="{ADC760CF-E514-49C8-B0D1-11E49E931590}"/>
              </a:ext>
            </a:extLst>
          </p:cNvPr>
          <p:cNvSpPr/>
          <p:nvPr/>
        </p:nvSpPr>
        <p:spPr bwMode="auto">
          <a:xfrm>
            <a:off x="1633534" y="4547602"/>
            <a:ext cx="5965846" cy="26570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0" bIns="34290" numCol="1" rtlCol="0" anchor="t" anchorCtr="0" compatLnSpc="1">
            <a:prstTxWarp prst="textNoShape">
              <a:avLst/>
            </a:prstTxWarp>
          </a:bodyPr>
          <a:lstStyle/>
          <a:p>
            <a:pPr algn="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00" dirty="0">
                <a:cs typeface="Arial" panose="020B0604020202020204" pitchFamily="34" charset="0"/>
              </a:rPr>
              <a:t>*nationale Zielsetzungen sind gem. </a:t>
            </a:r>
            <a:r>
              <a:rPr lang="de-AT" sz="800" dirty="0" err="1">
                <a:cs typeface="Arial" panose="020B0604020202020204" pitchFamily="34" charset="0"/>
              </a:rPr>
              <a:t>Governance</a:t>
            </a:r>
            <a:r>
              <a:rPr lang="de-AT" sz="800" dirty="0">
                <a:cs typeface="Arial" panose="020B0604020202020204" pitchFamily="34" charset="0"/>
              </a:rPr>
              <a:t>-VO </a:t>
            </a:r>
            <a:r>
              <a:rPr lang="de-AT" sz="800" dirty="0" smtClean="0">
                <a:cs typeface="Arial" panose="020B0604020202020204" pitchFamily="34" charset="0"/>
              </a:rPr>
              <a:t>zu </a:t>
            </a:r>
            <a:r>
              <a:rPr lang="de-AT" sz="800" dirty="0">
                <a:cs typeface="Arial" panose="020B0604020202020204" pitchFamily="34" charset="0"/>
              </a:rPr>
              <a:t>definieren; </a:t>
            </a:r>
            <a:br>
              <a:rPr lang="de-AT" sz="800" dirty="0">
                <a:cs typeface="Arial" panose="020B0604020202020204" pitchFamily="34" charset="0"/>
              </a:rPr>
            </a:br>
            <a:r>
              <a:rPr lang="de-AT" sz="800" dirty="0">
                <a:cs typeface="Arial" panose="020B0604020202020204" pitchFamily="34" charset="0"/>
              </a:rPr>
              <a:t>** EU-rechtlich fixiertes nationales Ziel gem. </a:t>
            </a:r>
            <a:r>
              <a:rPr lang="de-AT" sz="800" dirty="0" err="1">
                <a:cs typeface="Arial" panose="020B0604020202020204" pitchFamily="34" charset="0"/>
              </a:rPr>
              <a:t>Effort</a:t>
            </a:r>
            <a:r>
              <a:rPr lang="de-AT" sz="800" dirty="0">
                <a:cs typeface="Arial" panose="020B0604020202020204" pitchFamily="34" charset="0"/>
              </a:rPr>
              <a:t>-Sharing-VO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76D8D5CC-7EDC-40E1-B2FA-F3E211AAE432}"/>
              </a:ext>
            </a:extLst>
          </p:cNvPr>
          <p:cNvSpPr/>
          <p:nvPr/>
        </p:nvSpPr>
        <p:spPr bwMode="auto">
          <a:xfrm>
            <a:off x="5813113" y="1295400"/>
            <a:ext cx="1780898" cy="43300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650" b="1" dirty="0">
                <a:latin typeface="Arial" panose="020B0604020202020204" pitchFamily="34" charset="0"/>
                <a:cs typeface="Arial" panose="020B0604020202020204" pitchFamily="34" charset="0"/>
              </a:rPr>
              <a:t>2030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750" dirty="0">
                <a:latin typeface="Arial" panose="020B0604020202020204" pitchFamily="34" charset="0"/>
                <a:cs typeface="Arial" panose="020B0604020202020204" pitchFamily="34" charset="0"/>
              </a:rPr>
              <a:t>-40% Treibhausgase EU-weit (1990)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518D6BF2-1B27-40EC-B317-0825B9EBBBB8}"/>
              </a:ext>
            </a:extLst>
          </p:cNvPr>
          <p:cNvSpPr/>
          <p:nvPr/>
        </p:nvSpPr>
        <p:spPr bwMode="auto">
          <a:xfrm>
            <a:off x="4021866" y="1295400"/>
            <a:ext cx="1784789" cy="4246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0" bIns="0" numCol="1" rtlCol="0" anchor="ctr" anchorCtr="0" compatLnSpc="1">
            <a:prstTxWarp prst="textNoShape">
              <a:avLst/>
            </a:prstTxWarp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1650" b="1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750" dirty="0">
                <a:latin typeface="Arial" panose="020B0604020202020204" pitchFamily="34" charset="0"/>
                <a:cs typeface="Arial" panose="020B0604020202020204" pitchFamily="34" charset="0"/>
              </a:rPr>
              <a:t>-20% Treibhausgase EU-weit (1990)</a:t>
            </a:r>
          </a:p>
        </p:txBody>
      </p:sp>
      <p:cxnSp>
        <p:nvCxnSpPr>
          <p:cNvPr id="59" name="Gerader Verbinder 41">
            <a:extLst>
              <a:ext uri="{FF2B5EF4-FFF2-40B4-BE49-F238E27FC236}">
                <a16:creationId xmlns:a16="http://schemas.microsoft.com/office/drawing/2014/main" id="{F3EDF64F-0CA1-4F4B-BFF9-B7DBFA0C483E}"/>
              </a:ext>
            </a:extLst>
          </p:cNvPr>
          <p:cNvCxnSpPr/>
          <p:nvPr/>
        </p:nvCxnSpPr>
        <p:spPr bwMode="auto">
          <a:xfrm>
            <a:off x="5805222" y="1289050"/>
            <a:ext cx="0" cy="3258553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91A89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Rechteck 27">
            <a:extLst>
              <a:ext uri="{FF2B5EF4-FFF2-40B4-BE49-F238E27FC236}">
                <a16:creationId xmlns:a16="http://schemas.microsoft.com/office/drawing/2014/main" id="{AE5B5304-2EC1-4FBD-B882-2EC123FBCCD0}"/>
              </a:ext>
            </a:extLst>
          </p:cNvPr>
          <p:cNvSpPr/>
          <p:nvPr/>
        </p:nvSpPr>
        <p:spPr bwMode="auto">
          <a:xfrm>
            <a:off x="4021866" y="3540211"/>
            <a:ext cx="2663325" cy="242592"/>
          </a:xfrm>
          <a:prstGeom prst="rect">
            <a:avLst/>
          </a:prstGeom>
          <a:solidFill>
            <a:srgbClr val="E27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Reduktion gegenüber prognostiziertem Energie-verbrauch 2020 bzw. 2030</a:t>
            </a: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AE5B5304-2EC1-4FBD-B882-2EC123FBCCD0}"/>
              </a:ext>
            </a:extLst>
          </p:cNvPr>
          <p:cNvSpPr/>
          <p:nvPr/>
        </p:nvSpPr>
        <p:spPr bwMode="auto">
          <a:xfrm>
            <a:off x="6697471" y="3280385"/>
            <a:ext cx="901909" cy="504605"/>
          </a:xfrm>
          <a:prstGeom prst="rect">
            <a:avLst/>
          </a:prstGeom>
          <a:solidFill>
            <a:srgbClr val="E2715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Reduktion der PE-Intensität </a:t>
            </a:r>
          </a:p>
          <a:p>
            <a:pPr algn="ctr" defTabSz="61674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AT" sz="825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</a:t>
            </a:r>
            <a:r>
              <a:rPr lang="de-AT" sz="8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2015 (PEV/BIP)</a:t>
            </a:r>
          </a:p>
        </p:txBody>
      </p:sp>
    </p:spTree>
    <p:extLst>
      <p:ext uri="{BB962C8B-B14F-4D97-AF65-F5344CB8AC3E}">
        <p14:creationId xmlns:p14="http://schemas.microsoft.com/office/powerpoint/2010/main" val="117716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921779"/>
            <a:ext cx="7978525" cy="622091"/>
          </a:xfrm>
        </p:spPr>
        <p:txBody>
          <a:bodyPr/>
          <a:lstStyle/>
          <a:p>
            <a:r>
              <a:rPr lang="de-AT" dirty="0" smtClean="0"/>
              <a:t>THG-Emissionen 2017</a:t>
            </a:r>
            <a:br>
              <a:rPr lang="de-AT" dirty="0" smtClean="0"/>
            </a:br>
            <a:r>
              <a:rPr lang="de-AT" dirty="0" smtClean="0"/>
              <a:t>Emissionshandelsbereich (EH) und Nicht-EH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8B5-7E05-8645-9F0B-88F35640E36C}" type="slidenum">
              <a:rPr lang="de-DE" smtClean="0"/>
              <a:t>8</a:t>
            </a:fld>
            <a:endParaRPr lang="de-DE" dirty="0"/>
          </a:p>
        </p:txBody>
      </p:sp>
      <p:pic>
        <p:nvPicPr>
          <p:cNvPr id="12" name="Bild 41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3313" y="4376137"/>
            <a:ext cx="1080707" cy="120540"/>
          </a:xfrm>
          <a:prstGeom prst="rect">
            <a:avLst/>
          </a:prstGeom>
          <a:noFill/>
        </p:spPr>
      </p:pic>
      <p:graphicFrame>
        <p:nvGraphicFramePr>
          <p:cNvPr id="9" name="Diagramm 8"/>
          <p:cNvGraphicFramePr>
            <a:graphicFrameLocks/>
          </p:cNvGraphicFramePr>
          <p:nvPr>
            <p:extLst/>
          </p:nvPr>
        </p:nvGraphicFramePr>
        <p:xfrm>
          <a:off x="1017430" y="1828799"/>
          <a:ext cx="3481103" cy="2547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/>
          <p:cNvGraphicFramePr>
            <a:graphicFrameLocks/>
          </p:cNvGraphicFramePr>
          <p:nvPr>
            <p:extLst/>
          </p:nvPr>
        </p:nvGraphicFramePr>
        <p:xfrm>
          <a:off x="4778062" y="1828798"/>
          <a:ext cx="3785958" cy="255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Inhaltsplatzhalter 2"/>
          <p:cNvSpPr txBox="1">
            <a:spLocks/>
          </p:cNvSpPr>
          <p:nvPr/>
        </p:nvSpPr>
        <p:spPr>
          <a:xfrm>
            <a:off x="475832" y="4609324"/>
            <a:ext cx="7635432" cy="44565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SzTx/>
              <a:buFont typeface="Arial" panose="020B0604020202020204" pitchFamily="34" charset="0"/>
              <a:buChar char="•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4000" marR="0" indent="-25200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Tx/>
              <a:buSzTx/>
              <a:buFont typeface="Corbel" panose="020B0503020204020204" pitchFamily="34" charset="0"/>
              <a:buChar char="−"/>
              <a:tabLst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1425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Font typeface="Arial" pitchFamily="34" charset="0"/>
              <a:buChar char="–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tx2"/>
              </a:buClr>
              <a:buFont typeface="Arial" pitchFamily="34" charset="0"/>
              <a:buChar char="»"/>
              <a:defRPr sz="1800" kern="1200">
                <a:solidFill>
                  <a:schemeClr val="bg1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600"/>
              </a:spcAft>
            </a:pPr>
            <a:r>
              <a:rPr lang="de-AT" dirty="0" smtClean="0"/>
              <a:t>konkretes THG-Ziel im Gebäudebereich bis 2030: Einsparung von 3 Mio. t TH</a:t>
            </a:r>
          </a:p>
        </p:txBody>
      </p:sp>
    </p:spTree>
    <p:extLst>
      <p:ext uri="{BB962C8B-B14F-4D97-AF65-F5344CB8AC3E}">
        <p14:creationId xmlns:p14="http://schemas.microsoft.com/office/powerpoint/2010/main" val="359726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438150" y="1452563"/>
            <a:ext cx="8265674" cy="3106737"/>
          </a:xfrm>
          <a:prstGeom prst="rect">
            <a:avLst/>
          </a:prstGeom>
        </p:spPr>
        <p:txBody>
          <a:bodyPr/>
          <a:lstStyle/>
          <a:p>
            <a:endParaRPr lang="de-AT"/>
          </a:p>
        </p:txBody>
      </p:sp>
      <p:graphicFrame>
        <p:nvGraphicFramePr>
          <p:cNvPr id="9" name="5 3"/>
          <p:cNvGraphicFramePr>
            <a:graphicFrameLocks/>
          </p:cNvGraphicFramePr>
          <p:nvPr>
            <p:extLst/>
          </p:nvPr>
        </p:nvGraphicFramePr>
        <p:xfrm>
          <a:off x="438150" y="1452562"/>
          <a:ext cx="8265674" cy="3147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Ausblick 2020/2030: THG-Emissionen (ohne EH)</a:t>
            </a:r>
            <a:endParaRPr lang="de-AT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8B5-7E05-8645-9F0B-88F35640E36C}" type="slidenum">
              <a:rPr lang="de-DE" smtClean="0"/>
              <a:t>9</a:t>
            </a:fld>
            <a:endParaRPr lang="de-DE" dirty="0"/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auto">
          <a:xfrm>
            <a:off x="551399" y="4448777"/>
            <a:ext cx="3335072" cy="11350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defRPr/>
            </a:pPr>
            <a:r>
              <a:rPr lang="en-US" sz="800" i="1" dirty="0" err="1" smtClean="0">
                <a:solidFill>
                  <a:sysClr val="windowText" lastClr="000000"/>
                </a:solidFill>
                <a:latin typeface="Arial" pitchFamily="34" charset="0"/>
              </a:rPr>
              <a:t>Quelle</a:t>
            </a:r>
            <a:r>
              <a:rPr lang="en-US" sz="800" i="1" dirty="0" smtClean="0">
                <a:solidFill>
                  <a:sysClr val="windowText" lastClr="000000"/>
                </a:solidFill>
                <a:latin typeface="Arial" pitchFamily="34" charset="0"/>
              </a:rPr>
              <a:t>: </a:t>
            </a:r>
            <a:r>
              <a:rPr lang="en-US" sz="800" i="1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Umweltbundesamt</a:t>
            </a:r>
            <a:r>
              <a:rPr lang="en-US" sz="800" i="1" dirty="0" smtClean="0">
                <a:solidFill>
                  <a:sysClr val="windowText" lastClr="000000"/>
                </a:solidFill>
                <a:latin typeface="Arial" pitchFamily="34" charset="0"/>
              </a:rPr>
              <a:t> </a:t>
            </a:r>
            <a:r>
              <a:rPr lang="en-US" sz="800" i="1" dirty="0" smtClean="0">
                <a:latin typeface="Arial" pitchFamily="34" charset="0"/>
              </a:rPr>
              <a:t>(2019)</a:t>
            </a:r>
            <a:endParaRPr lang="en-US" sz="8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8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PPT-BMNT-16x9</Template>
  <TotalTime>0</TotalTime>
  <Words>583</Words>
  <Application>Microsoft Office PowerPoint</Application>
  <PresentationFormat>Bildschirmpräsentation (16:9)</PresentationFormat>
  <Paragraphs>144</Paragraphs>
  <Slides>14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Symbol</vt:lpstr>
      <vt:lpstr>Verdana</vt:lpstr>
      <vt:lpstr>Wingdings</vt:lpstr>
      <vt:lpstr>Republik-AT-4x3</vt:lpstr>
      <vt:lpstr>Klimaschutz im Inland</vt:lpstr>
      <vt:lpstr>PowerPoint-Präsentation</vt:lpstr>
      <vt:lpstr>Rahmenbedingungen</vt:lpstr>
      <vt:lpstr>PowerPoint-Präsentation</vt:lpstr>
      <vt:lpstr>1,5°C-Szenario der Long Term Strategy der EU Kommission </vt:lpstr>
      <vt:lpstr>Bausteine zu einer klimafreundlichen Wirtschaft </vt:lpstr>
      <vt:lpstr>PowerPoint-Präsentation</vt:lpstr>
      <vt:lpstr>THG-Emissionen 2017 Emissionshandelsbereich (EH) und Nicht-EH</vt:lpstr>
      <vt:lpstr>Ausblick 2020/2030: THG-Emissionen (ohne EH)</vt:lpstr>
      <vt:lpstr>Kostenabschätzung möglicher Zielabweichungen</vt:lpstr>
      <vt:lpstr>Wesentliche Leitprinzipien</vt:lpstr>
      <vt:lpstr>Prozesse zur Umsetzung der #mission2030 der Klimasektion</vt:lpstr>
      <vt:lpstr>Prozesse zur Umsetzung der #mission2030 der Klimasektion</vt:lpstr>
      <vt:lpstr>Danke für Ihre  Aufmerksamkeit!</vt:lpstr>
    </vt:vector>
  </TitlesOfParts>
  <Company>BMLFUW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Folienpräsentation maximal zweizeilig</dc:title>
  <dc:creator>LAMPORT, Christopher</dc:creator>
  <cp:lastModifiedBy>Schneider, Jürgen</cp:lastModifiedBy>
  <cp:revision>136</cp:revision>
  <cp:lastPrinted>2019-03-25T16:54:06Z</cp:lastPrinted>
  <dcterms:created xsi:type="dcterms:W3CDTF">2018-09-06T13:12:19Z</dcterms:created>
  <dcterms:modified xsi:type="dcterms:W3CDTF">2019-05-21T07:04:13Z</dcterms:modified>
</cp:coreProperties>
</file>