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1" r:id="rId2"/>
  </p:sldMasterIdLst>
  <p:notesMasterIdLst>
    <p:notesMasterId r:id="rId20"/>
  </p:notesMasterIdLst>
  <p:sldIdLst>
    <p:sldId id="293" r:id="rId3"/>
    <p:sldId id="280" r:id="rId4"/>
    <p:sldId id="290" r:id="rId5"/>
    <p:sldId id="291" r:id="rId6"/>
    <p:sldId id="292" r:id="rId7"/>
    <p:sldId id="294" r:id="rId8"/>
    <p:sldId id="273" r:id="rId9"/>
    <p:sldId id="267" r:id="rId10"/>
    <p:sldId id="285" r:id="rId11"/>
    <p:sldId id="268" r:id="rId12"/>
    <p:sldId id="287" r:id="rId13"/>
    <p:sldId id="286" r:id="rId14"/>
    <p:sldId id="288" r:id="rId15"/>
    <p:sldId id="289" r:id="rId16"/>
    <p:sldId id="295" r:id="rId17"/>
    <p:sldId id="296" r:id="rId18"/>
    <p:sldId id="276"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CD"/>
    <a:srgbClr val="44C8F5"/>
    <a:srgbClr val="8CC63F"/>
    <a:srgbClr val="007932"/>
    <a:srgbClr val="F68C50"/>
    <a:srgbClr val="FAA61A"/>
    <a:srgbClr val="DA1D52"/>
    <a:srgbClr val="EBBC5F"/>
    <a:srgbClr val="F37043"/>
    <a:srgbClr val="FDB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84" autoAdjust="0"/>
  </p:normalViewPr>
  <p:slideViewPr>
    <p:cSldViewPr>
      <p:cViewPr varScale="1">
        <p:scale>
          <a:sx n="77" d="100"/>
          <a:sy n="77" d="100"/>
        </p:scale>
        <p:origin x="164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8B9BA-382C-4E9C-BA92-C4A7A355E435}" type="datetimeFigureOut">
              <a:rPr lang="de-AT" smtClean="0"/>
              <a:t>21.05.2019</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09EA1-E88D-4106-80D4-84ACA66213FC}" type="slidenum">
              <a:rPr lang="de-AT" smtClean="0"/>
              <a:t>‹Nr.›</a:t>
            </a:fld>
            <a:endParaRPr lang="de-AT"/>
          </a:p>
        </p:txBody>
      </p:sp>
    </p:spTree>
    <p:extLst>
      <p:ext uri="{BB962C8B-B14F-4D97-AF65-F5344CB8AC3E}">
        <p14:creationId xmlns:p14="http://schemas.microsoft.com/office/powerpoint/2010/main" val="257699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Die grauen Balken zeigt die Bandbreite der Abschätzung von EE-Potentiale aus anderen Studien.</a:t>
            </a:r>
          </a:p>
          <a:p>
            <a:r>
              <a:rPr lang="de-AT" dirty="0" smtClean="0"/>
              <a:t>Der schwarze Strich ist die</a:t>
            </a:r>
            <a:r>
              <a:rPr lang="de-AT" baseline="0" dirty="0" smtClean="0"/>
              <a:t> Nutzung der Potentiale 2013, Gelb und Grün sind die Energiemengen die aus unserer Sicht </a:t>
            </a:r>
            <a:r>
              <a:rPr lang="de-AT" baseline="0" dirty="0" err="1" smtClean="0"/>
              <a:t>zumindestens</a:t>
            </a:r>
            <a:r>
              <a:rPr lang="de-AT" baseline="0" dirty="0" smtClean="0"/>
              <a:t> halbwegs naturverträglich zu erschließen sind. Wasserkraft und Biomasse wollen wir nur ganz gering ausweiten (Wasser 2 TWh, eine Sanierung, eine Neubau), Biomasse maximal + 10%. Die großen Potentiale sehen wir bei der Sonnenenergie (Strom und Wärme), Wind und mittelfristig auch bei der tiefen Geothermie.</a:t>
            </a:r>
          </a:p>
          <a:p>
            <a:r>
              <a:rPr lang="de-AT" baseline="0" dirty="0" smtClean="0"/>
              <a:t>Auch klar ist dass Wasserkraft (Strom) und Biomasse (Wärme) auch weiterhin die tragenden Säulen eines erneuerbaren Energiesystems sein wird.</a:t>
            </a:r>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3</a:t>
            </a:fld>
            <a:endParaRPr lang="de-AT"/>
          </a:p>
        </p:txBody>
      </p:sp>
    </p:spTree>
    <p:extLst>
      <p:ext uri="{BB962C8B-B14F-4D97-AF65-F5344CB8AC3E}">
        <p14:creationId xmlns:p14="http://schemas.microsoft.com/office/powerpoint/2010/main" val="209258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a54a256f2_0_4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a54a256f2_0_40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97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91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endParaRPr/>
          </a:p>
        </p:txBody>
      </p:sp>
      <p:sp>
        <p:nvSpPr>
          <p:cNvPr id="499" name="Google Shape;49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0320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17</a:t>
            </a:fld>
            <a:endParaRPr lang="de-AT"/>
          </a:p>
        </p:txBody>
      </p:sp>
    </p:spTree>
    <p:extLst>
      <p:ext uri="{BB962C8B-B14F-4D97-AF65-F5344CB8AC3E}">
        <p14:creationId xmlns:p14="http://schemas.microsoft.com/office/powerpoint/2010/main" val="367944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Primärenergie sind die Energieträger wie sie der Natur</a:t>
            </a:r>
            <a:r>
              <a:rPr lang="de-AT" baseline="0" dirty="0" smtClean="0"/>
              <a:t> entnommen werden, vor den Umwandlungsschritten (</a:t>
            </a:r>
            <a:r>
              <a:rPr lang="de-AT" baseline="0" dirty="0" err="1" smtClean="0"/>
              <a:t>zB</a:t>
            </a:r>
            <a:r>
              <a:rPr lang="de-AT" baseline="0" dirty="0" smtClean="0"/>
              <a:t> Biomasse zu Wärme). Die bunten Mengen hier zeigen die maximalen erneuerbaren Energiemengen die aus unserer Sicht innerhalb Österreichs bereitgestellt werden können, daher muss der Gesamtenergieverbrauch sinken. Energietechnische Detailfragen kann Jürgen gut beantworten.</a:t>
            </a:r>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4</a:t>
            </a:fld>
            <a:endParaRPr lang="de-AT"/>
          </a:p>
        </p:txBody>
      </p:sp>
    </p:spTree>
    <p:extLst>
      <p:ext uri="{BB962C8B-B14F-4D97-AF65-F5344CB8AC3E}">
        <p14:creationId xmlns:p14="http://schemas.microsoft.com/office/powerpoint/2010/main" val="220317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Endenergie ist jene</a:t>
            </a:r>
            <a:r>
              <a:rPr lang="de-AT" baseline="0" dirty="0" smtClean="0"/>
              <a:t> die beim Endverbraucher an der Haustür ankommt. Wenn dann noch eine Umwandlung im Haushalt passiert ist der nächste Schritt die Nutzenergie, </a:t>
            </a:r>
            <a:r>
              <a:rPr lang="de-AT" baseline="0" dirty="0" err="1" smtClean="0"/>
              <a:t>zB</a:t>
            </a:r>
            <a:r>
              <a:rPr lang="de-AT" baseline="0" dirty="0" smtClean="0"/>
              <a:t> wenn aus dem Strom der angeliefert wird dann in </a:t>
            </a:r>
            <a:r>
              <a:rPr lang="de-AT" baseline="0" smtClean="0"/>
              <a:t>einer Stromheizung </a:t>
            </a:r>
            <a:r>
              <a:rPr lang="de-AT" baseline="0" dirty="0" smtClean="0"/>
              <a:t>Wärme erzeugt wird.</a:t>
            </a:r>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5</a:t>
            </a:fld>
            <a:endParaRPr lang="de-AT"/>
          </a:p>
        </p:txBody>
      </p:sp>
    </p:spTree>
    <p:extLst>
      <p:ext uri="{BB962C8B-B14F-4D97-AF65-F5344CB8AC3E}">
        <p14:creationId xmlns:p14="http://schemas.microsoft.com/office/powerpoint/2010/main" val="208942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8</a:t>
            </a:fld>
            <a:endParaRPr lang="de-AT"/>
          </a:p>
        </p:txBody>
      </p:sp>
    </p:spTree>
    <p:extLst>
      <p:ext uri="{BB962C8B-B14F-4D97-AF65-F5344CB8AC3E}">
        <p14:creationId xmlns:p14="http://schemas.microsoft.com/office/powerpoint/2010/main" val="166561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9</a:t>
            </a:fld>
            <a:endParaRPr lang="de-AT"/>
          </a:p>
        </p:txBody>
      </p:sp>
    </p:spTree>
    <p:extLst>
      <p:ext uri="{BB962C8B-B14F-4D97-AF65-F5344CB8AC3E}">
        <p14:creationId xmlns:p14="http://schemas.microsoft.com/office/powerpoint/2010/main" val="151388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Nachdem die Industrieländer mehr als die Hälfte der Emissionen</a:t>
            </a:r>
            <a:r>
              <a:rPr lang="de-AT" baseline="0" dirty="0" smtClean="0"/>
              <a:t> verursachen bleibt selbst bei völliger Kompensation die Emissionen der Industrieländer bestehen und sind viel zu viel für die Paris-Grenze</a:t>
            </a:r>
            <a:endParaRPr lang="de-AT" dirty="0" smtClean="0"/>
          </a:p>
          <a:p>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10</a:t>
            </a:fld>
            <a:endParaRPr lang="de-AT"/>
          </a:p>
        </p:txBody>
      </p:sp>
    </p:spTree>
    <p:extLst>
      <p:ext uri="{BB962C8B-B14F-4D97-AF65-F5344CB8AC3E}">
        <p14:creationId xmlns:p14="http://schemas.microsoft.com/office/powerpoint/2010/main" val="203211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Es gibt also weder einen Anlass noch Raum für Kompensationsmechanismen</a:t>
            </a:r>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11</a:t>
            </a:fld>
            <a:endParaRPr lang="de-AT"/>
          </a:p>
        </p:txBody>
      </p:sp>
    </p:spTree>
    <p:extLst>
      <p:ext uri="{BB962C8B-B14F-4D97-AF65-F5344CB8AC3E}">
        <p14:creationId xmlns:p14="http://schemas.microsoft.com/office/powerpoint/2010/main" val="400024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12</a:t>
            </a:fld>
            <a:endParaRPr lang="de-AT"/>
          </a:p>
        </p:txBody>
      </p:sp>
    </p:spTree>
    <p:extLst>
      <p:ext uri="{BB962C8B-B14F-4D97-AF65-F5344CB8AC3E}">
        <p14:creationId xmlns:p14="http://schemas.microsoft.com/office/powerpoint/2010/main" val="107356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600"/>
              </a:spcAft>
            </a:pPr>
            <a:r>
              <a:rPr lang="de-AT" sz="1400" b="0" dirty="0" smtClean="0">
                <a:latin typeface="Arial" panose="020B0604020202020204" pitchFamily="34" charset="0"/>
                <a:cs typeface="Arial" panose="020B0604020202020204" pitchFamily="34" charset="0"/>
              </a:rPr>
              <a:t>Keine Kompensation von Klima-Unverträglichem: </a:t>
            </a:r>
            <a:r>
              <a:rPr lang="de-AT" sz="1400" b="1" dirty="0" smtClean="0">
                <a:latin typeface="Arial" panose="020B0604020202020204" pitchFamily="34" charset="0"/>
                <a:cs typeface="Arial" panose="020B0604020202020204" pitchFamily="34" charset="0"/>
              </a:rPr>
              <a:t>Das ist nicht</a:t>
            </a:r>
            <a:r>
              <a:rPr lang="de-AT" sz="1400" b="1" baseline="0" dirty="0" smtClean="0">
                <a:latin typeface="Arial" panose="020B0604020202020204" pitchFamily="34" charset="0"/>
                <a:cs typeface="Arial" panose="020B0604020202020204" pitchFamily="34" charset="0"/>
              </a:rPr>
              <a:t> vertretbar für alle Menschen und nicht veränderbar</a:t>
            </a:r>
            <a:endParaRPr lang="de-AT" sz="1400" b="1" dirty="0" smtClean="0">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r>
              <a:rPr lang="de-AT" sz="1400" b="0" dirty="0" smtClean="0">
                <a:latin typeface="Arial" panose="020B0604020202020204" pitchFamily="34" charset="0"/>
                <a:cs typeface="Arial" panose="020B0604020202020204" pitchFamily="34" charset="0"/>
              </a:rPr>
              <a:t>Strom aus Kohlekraftwerken</a:t>
            </a:r>
          </a:p>
          <a:p>
            <a:pPr marL="800100" lvl="1" indent="-342900">
              <a:spcAft>
                <a:spcPts val="600"/>
              </a:spcAft>
              <a:buFont typeface="Arial" panose="020B0604020202020204" pitchFamily="34" charset="0"/>
              <a:buChar char="•"/>
            </a:pPr>
            <a:r>
              <a:rPr lang="de-AT" sz="1400" b="0" dirty="0" smtClean="0">
                <a:latin typeface="Arial" panose="020B0604020202020204" pitchFamily="34" charset="0"/>
                <a:cs typeface="Arial" panose="020B0604020202020204" pitchFamily="34" charset="0"/>
              </a:rPr>
              <a:t>Hoher Fleischkonsum</a:t>
            </a:r>
          </a:p>
          <a:p>
            <a:pPr>
              <a:spcAft>
                <a:spcPts val="600"/>
              </a:spcAft>
            </a:pPr>
            <a:r>
              <a:rPr lang="de-AT" sz="1400" b="0" dirty="0" smtClean="0">
                <a:latin typeface="Arial" panose="020B0604020202020204" pitchFamily="34" charset="0"/>
                <a:cs typeface="Arial" panose="020B0604020202020204" pitchFamily="34" charset="0"/>
              </a:rPr>
              <a:t>Keine Kompensation von bereits vermeidbaren Emissionen: </a:t>
            </a:r>
            <a:r>
              <a:rPr lang="de-AT" sz="1400" b="1" dirty="0" smtClean="0">
                <a:latin typeface="Arial" panose="020B0604020202020204" pitchFamily="34" charset="0"/>
                <a:cs typeface="Arial" panose="020B0604020202020204" pitchFamily="34" charset="0"/>
              </a:rPr>
              <a:t>Das muss vermieden werden</a:t>
            </a:r>
          </a:p>
          <a:p>
            <a:pPr marL="800100" lvl="1" indent="-342900">
              <a:spcAft>
                <a:spcPts val="600"/>
              </a:spcAft>
              <a:buFont typeface="Arial" panose="020B0604020202020204" pitchFamily="34" charset="0"/>
              <a:buChar char="•"/>
            </a:pPr>
            <a:r>
              <a:rPr lang="de-AT" sz="1400" b="0" dirty="0" smtClean="0">
                <a:latin typeface="Arial" panose="020B0604020202020204" pitchFamily="34" charset="0"/>
                <a:cs typeface="Arial" panose="020B0604020202020204" pitchFamily="34" charset="0"/>
              </a:rPr>
              <a:t>Kurzstreckenflügen mit Bahnalternative</a:t>
            </a:r>
          </a:p>
          <a:p>
            <a:pPr marL="800100" lvl="1" indent="-342900">
              <a:spcAft>
                <a:spcPts val="600"/>
              </a:spcAft>
              <a:buFont typeface="Arial" panose="020B0604020202020204" pitchFamily="34" charset="0"/>
              <a:buChar char="•"/>
            </a:pPr>
            <a:r>
              <a:rPr lang="de-AT" sz="1400" b="0" dirty="0" smtClean="0">
                <a:latin typeface="Arial" panose="020B0604020202020204" pitchFamily="34" charset="0"/>
                <a:cs typeface="Arial" panose="020B0604020202020204" pitchFamily="34" charset="0"/>
              </a:rPr>
              <a:t>Fossil-PKW</a:t>
            </a:r>
          </a:p>
          <a:p>
            <a:pPr marL="800100" lvl="1" indent="-342900">
              <a:spcAft>
                <a:spcPts val="600"/>
              </a:spcAft>
              <a:buFont typeface="Arial" panose="020B0604020202020204" pitchFamily="34" charset="0"/>
              <a:buChar char="•"/>
            </a:pPr>
            <a:r>
              <a:rPr lang="de-AT" sz="1400" b="0" dirty="0" smtClean="0">
                <a:latin typeface="Arial" panose="020B0604020202020204" pitchFamily="34" charset="0"/>
                <a:cs typeface="Arial" panose="020B0604020202020204" pitchFamily="34" charset="0"/>
              </a:rPr>
              <a:t>Egal-Strom</a:t>
            </a:r>
          </a:p>
          <a:p>
            <a:pPr>
              <a:spcAft>
                <a:spcPts val="600"/>
              </a:spcAft>
            </a:pPr>
            <a:r>
              <a:rPr lang="de-AT" sz="1400" b="0" dirty="0" smtClean="0">
                <a:latin typeface="Arial" panose="020B0604020202020204" pitchFamily="34" charset="0"/>
                <a:cs typeface="Arial" panose="020B0604020202020204" pitchFamily="34" charset="0"/>
              </a:rPr>
              <a:t>Keine Kompensation von „unvermeidlichen“ Emissionen wenn sie nichts zur Entwicklung von Lösungen beitragen: </a:t>
            </a:r>
            <a:r>
              <a:rPr lang="de-AT" sz="1400" b="1" dirty="0" smtClean="0">
                <a:latin typeface="Arial" panose="020B0604020202020204" pitchFamily="34" charset="0"/>
                <a:cs typeface="Arial" panose="020B0604020202020204" pitchFamily="34" charset="0"/>
              </a:rPr>
              <a:t>Wenn Geld nur in Projekte abfließt ohne einen Entwicklungseffekt zu haben ist Kompensation hier kontraproduktiv</a:t>
            </a:r>
          </a:p>
          <a:p>
            <a:pPr marL="800100" lvl="1" indent="-342900">
              <a:spcAft>
                <a:spcPts val="600"/>
              </a:spcAft>
              <a:buFont typeface="Arial" panose="020B0604020202020204" pitchFamily="34" charset="0"/>
              <a:buChar char="•"/>
            </a:pPr>
            <a:r>
              <a:rPr lang="de-AT" sz="1400" b="0" dirty="0" smtClean="0">
                <a:latin typeface="Arial" panose="020B0604020202020204" pitchFamily="34" charset="0"/>
                <a:cs typeface="Arial" panose="020B0604020202020204" pitchFamily="34" charset="0"/>
              </a:rPr>
              <a:t>Langstreckenflüge</a:t>
            </a:r>
          </a:p>
          <a:p>
            <a:pPr marL="800100" lvl="1" indent="-342900">
              <a:spcAft>
                <a:spcPts val="600"/>
              </a:spcAft>
              <a:buFont typeface="Arial" panose="020B0604020202020204" pitchFamily="34" charset="0"/>
              <a:buChar char="•"/>
            </a:pPr>
            <a:r>
              <a:rPr lang="de-AT" sz="1400" b="0" dirty="0" smtClean="0">
                <a:latin typeface="Arial" panose="020B0604020202020204" pitchFamily="34" charset="0"/>
                <a:cs typeface="Arial" panose="020B0604020202020204" pitchFamily="34" charset="0"/>
              </a:rPr>
              <a:t>Gütertransport mit LKW</a:t>
            </a:r>
          </a:p>
          <a:p>
            <a:endParaRPr lang="de-AT" dirty="0"/>
          </a:p>
        </p:txBody>
      </p:sp>
      <p:sp>
        <p:nvSpPr>
          <p:cNvPr id="4" name="Foliennummernplatzhalter 3"/>
          <p:cNvSpPr>
            <a:spLocks noGrp="1"/>
          </p:cNvSpPr>
          <p:nvPr>
            <p:ph type="sldNum" sz="quarter" idx="10"/>
          </p:nvPr>
        </p:nvSpPr>
        <p:spPr/>
        <p:txBody>
          <a:bodyPr/>
          <a:lstStyle/>
          <a:p>
            <a:fld id="{5E909EA1-E88D-4106-80D4-84ACA66213FC}" type="slidenum">
              <a:rPr lang="de-AT" smtClean="0"/>
              <a:t>13</a:t>
            </a:fld>
            <a:endParaRPr lang="de-AT"/>
          </a:p>
        </p:txBody>
      </p:sp>
    </p:spTree>
    <p:extLst>
      <p:ext uri="{BB962C8B-B14F-4D97-AF65-F5344CB8AC3E}">
        <p14:creationId xmlns:p14="http://schemas.microsoft.com/office/powerpoint/2010/main" val="180510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0" y="1"/>
            <a:ext cx="9144000" cy="6858000"/>
          </a:xfrm>
          <a:prstGeom prst="rect">
            <a:avLst/>
          </a:prstGeom>
        </p:spPr>
        <p:txBody>
          <a:bodyPr/>
          <a:lstStyle>
            <a:lvl1pPr marL="0" indent="0">
              <a:buNone/>
              <a:defRPr baseline="0"/>
            </a:lvl1pPr>
          </a:lstStyle>
          <a:p>
            <a:r>
              <a:rPr lang="de-DE" dirty="0" smtClean="0"/>
              <a:t>Platz für Foto</a:t>
            </a:r>
            <a:endParaRPr lang="de-AT" dirty="0"/>
          </a:p>
        </p:txBody>
      </p:sp>
      <p:sp>
        <p:nvSpPr>
          <p:cNvPr id="3" name="Untertitel 2"/>
          <p:cNvSpPr>
            <a:spLocks noGrp="1"/>
          </p:cNvSpPr>
          <p:nvPr>
            <p:ph type="subTitle" idx="1" hasCustomPrompt="1"/>
          </p:nvPr>
        </p:nvSpPr>
        <p:spPr>
          <a:xfrm>
            <a:off x="0" y="4365104"/>
            <a:ext cx="5724128" cy="1584176"/>
          </a:xfrm>
          <a:prstGeom prst="rect">
            <a:avLst/>
          </a:prstGeom>
          <a:solidFill>
            <a:srgbClr val="00ACCD">
              <a:alpha val="69804"/>
            </a:srgbClr>
          </a:solidFill>
        </p:spPr>
        <p:txBody>
          <a:bodyPr/>
          <a:lstStyle>
            <a:lvl1pPr marL="0" indent="0" algn="l">
              <a:buNone/>
              <a:defRPr sz="4800" baseline="0">
                <a:solidFill>
                  <a:schemeClr val="bg1"/>
                </a:solidFill>
                <a:latin typeface="WWF"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Präsentationstitel bis zu </a:t>
            </a:r>
            <a:br>
              <a:rPr lang="de-DE" dirty="0" smtClean="0"/>
            </a:br>
            <a:r>
              <a:rPr lang="de-DE" dirty="0" smtClean="0"/>
              <a:t>zwei Zeilen</a:t>
            </a:r>
          </a:p>
        </p:txBody>
      </p:sp>
    </p:spTree>
    <p:extLst>
      <p:ext uri="{BB962C8B-B14F-4D97-AF65-F5344CB8AC3E}">
        <p14:creationId xmlns:p14="http://schemas.microsoft.com/office/powerpoint/2010/main" val="15859711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zweizeilig  mit Bild/Grafik">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395536" y="1772816"/>
            <a:ext cx="8287072" cy="4536504"/>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Grafik oder Bild hier</a:t>
            </a:r>
            <a:endParaRPr lang="de-AT" dirty="0"/>
          </a:p>
        </p:txBody>
      </p:sp>
      <p:pic>
        <p:nvPicPr>
          <p:cNvPr id="10" name="Picture 2" descr="I:\KoKa\5 Marketing\Branding_CB\Branding AKTUELL\BRANDING und LOGOS NEU\_WWF_Panda_Logos\WWF-LOGO neuer Brand_seit Jänner 2011\Tab_NEUTRAL_kurz.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528" y="4663"/>
            <a:ext cx="944562" cy="1408113"/>
          </a:xfrm>
          <a:prstGeom prst="rect">
            <a:avLst/>
          </a:prstGeom>
          <a:noFill/>
          <a:extLst>
            <a:ext uri="{909E8E84-426E-40DD-AFC4-6F175D3DCCD1}">
              <a14:hiddenFill xmlns:a14="http://schemas.microsoft.com/office/drawing/2010/main">
                <a:solidFill>
                  <a:srgbClr val="FFFFFF"/>
                </a:solidFill>
              </a14:hiddenFill>
            </a:ext>
          </a:extLst>
        </p:spPr>
      </p:pic>
      <p:sp>
        <p:nvSpPr>
          <p:cNvPr id="7" name="Foliennummernplatzhalter 8"/>
          <p:cNvSpPr>
            <a:spLocks noGrp="1"/>
          </p:cNvSpPr>
          <p:nvPr>
            <p:ph type="sldNum" sz="quarter" idx="4"/>
          </p:nvPr>
        </p:nvSpPr>
        <p:spPr>
          <a:xfrm>
            <a:off x="8676000" y="6534000"/>
            <a:ext cx="144000" cy="270000"/>
          </a:xfrm>
          <a:prstGeom prst="rect">
            <a:avLst/>
          </a:prstGeom>
        </p:spPr>
        <p:txBody>
          <a:bodyPr vert="horz" lIns="0" tIns="0" rIns="0" bIns="0" rtlCol="0" anchor="ctr" anchorCtr="0"/>
          <a:lstStyle>
            <a:lvl1pPr algn="r">
              <a:defRPr sz="1000">
                <a:solidFill>
                  <a:srgbClr val="404040"/>
                </a:solidFill>
              </a:defRPr>
            </a:lvl1pPr>
          </a:lstStyle>
          <a:p>
            <a:fld id="{BEFBC06F-C432-4F0F-A372-0424D296E75E}" type="slidenum">
              <a:rPr lang="de-DE" smtClean="0"/>
              <a:pPr/>
              <a:t>‹Nr.›</a:t>
            </a:fld>
            <a:endParaRPr lang="de-DE" dirty="0"/>
          </a:p>
        </p:txBody>
      </p:sp>
      <p:sp>
        <p:nvSpPr>
          <p:cNvPr id="8" name="Fußzeilenplatzhalter 9"/>
          <p:cNvSpPr>
            <a:spLocks noGrp="1"/>
          </p:cNvSpPr>
          <p:nvPr>
            <p:ph type="ftr" sz="quarter" idx="3"/>
          </p:nvPr>
        </p:nvSpPr>
        <p:spPr>
          <a:xfrm>
            <a:off x="446400" y="6534000"/>
            <a:ext cx="5112000" cy="270000"/>
          </a:xfrm>
          <a:prstGeom prst="rect">
            <a:avLst/>
          </a:prstGeom>
        </p:spPr>
        <p:txBody>
          <a:bodyPr vert="horz" lIns="0" tIns="0" rIns="0" bIns="0" rtlCol="0" anchor="ctr"/>
          <a:lstStyle>
            <a:lvl1pPr algn="l">
              <a:defRPr sz="1000">
                <a:solidFill>
                  <a:srgbClr val="404040"/>
                </a:solidFill>
              </a:defRPr>
            </a:lvl1pPr>
          </a:lstStyle>
          <a:p>
            <a:r>
              <a:rPr lang="de-AT" smtClean="0"/>
              <a:t>WWF Österreich I Thema I Datum</a:t>
            </a:r>
            <a:endParaRPr lang="de-DE" dirty="0" smtClean="0"/>
          </a:p>
        </p:txBody>
      </p:sp>
      <p:sp>
        <p:nvSpPr>
          <p:cNvPr id="11" name="Titel 1"/>
          <p:cNvSpPr>
            <a:spLocks noGrp="1"/>
          </p:cNvSpPr>
          <p:nvPr>
            <p:ph type="title" hasCustomPrompt="1"/>
          </p:nvPr>
        </p:nvSpPr>
        <p:spPr>
          <a:xfrm>
            <a:off x="1403648" y="188640"/>
            <a:ext cx="7272808" cy="1152128"/>
          </a:xfrm>
          <a:prstGeom prst="rect">
            <a:avLst/>
          </a:prstGeom>
          <a:solidFill>
            <a:srgbClr val="00ACCD">
              <a:alpha val="80000"/>
            </a:srgbClr>
          </a:solidFill>
        </p:spPr>
        <p:txBody>
          <a:bodyPr>
            <a:noAutofit/>
          </a:bodyPr>
          <a:lstStyle>
            <a:lvl1pPr algn="l">
              <a:defRPr sz="3600" b="0" baseline="0">
                <a:solidFill>
                  <a:schemeClr val="bg1"/>
                </a:solidFill>
                <a:latin typeface="WWF" pitchFamily="50" charset="0"/>
                <a:cs typeface="Arial" panose="020B0604020202020204" pitchFamily="34" charset="0"/>
              </a:defRPr>
            </a:lvl1pPr>
          </a:lstStyle>
          <a:p>
            <a:r>
              <a:rPr lang="de-DE" dirty="0" smtClean="0"/>
              <a:t>Titel der Folie</a:t>
            </a:r>
            <a:br>
              <a:rPr lang="de-DE" dirty="0" smtClean="0"/>
            </a:br>
            <a:r>
              <a:rPr lang="de-DE" dirty="0" smtClean="0"/>
              <a:t>zweizeilig</a:t>
            </a:r>
            <a:endParaRPr lang="de-AT" dirty="0"/>
          </a:p>
        </p:txBody>
      </p:sp>
      <p:sp>
        <p:nvSpPr>
          <p:cNvPr id="9" name="Rectangle 4"/>
          <p:cNvSpPr>
            <a:spLocks noChangeArrowheads="1"/>
          </p:cNvSpPr>
          <p:nvPr userDrawn="1"/>
        </p:nvSpPr>
        <p:spPr bwMode="auto">
          <a:xfrm>
            <a:off x="-7938" y="0"/>
            <a:ext cx="107951" cy="6858000"/>
          </a:xfrm>
          <a:prstGeom prst="rect">
            <a:avLst/>
          </a:prstGeom>
          <a:solidFill>
            <a:srgbClr val="00ACCD"/>
          </a:solidFill>
          <a:ln>
            <a:noFill/>
          </a:ln>
        </p:spPr>
        <p:txBody>
          <a:bodyPr anchor="ctr"/>
          <a:lstStyle/>
          <a:p>
            <a:pPr fontAlgn="auto">
              <a:spcBef>
                <a:spcPts val="0"/>
              </a:spcBef>
              <a:spcAft>
                <a:spcPts val="0"/>
              </a:spcAft>
              <a:defRPr/>
            </a:pPr>
            <a:endParaRPr lang="en-US" sz="1800">
              <a:solidFill>
                <a:schemeClr val="lt1"/>
              </a:solidFill>
              <a:latin typeface="+mn-lt"/>
            </a:endParaRPr>
          </a:p>
        </p:txBody>
      </p:sp>
    </p:spTree>
    <p:extLst>
      <p:ext uri="{BB962C8B-B14F-4D97-AF65-F5344CB8AC3E}">
        <p14:creationId xmlns:p14="http://schemas.microsoft.com/office/powerpoint/2010/main" val="35024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2" name="Bildplatzhalter 4"/>
          <p:cNvSpPr>
            <a:spLocks noGrp="1"/>
          </p:cNvSpPr>
          <p:nvPr>
            <p:ph type="pic" sz="quarter" idx="10" hasCustomPrompt="1"/>
          </p:nvPr>
        </p:nvSpPr>
        <p:spPr>
          <a:xfrm>
            <a:off x="0" y="1"/>
            <a:ext cx="9144000" cy="6858000"/>
          </a:xfrm>
          <a:prstGeom prst="rect">
            <a:avLst/>
          </a:prstGeom>
        </p:spPr>
        <p:txBody>
          <a:bodyPr/>
          <a:lstStyle>
            <a:lvl1pPr marL="0" indent="0">
              <a:buNone/>
              <a:defRPr baseline="0"/>
            </a:lvl1pPr>
          </a:lstStyle>
          <a:p>
            <a:r>
              <a:rPr lang="de-DE" dirty="0" smtClean="0"/>
              <a:t>Platz für Foto</a:t>
            </a:r>
            <a:endParaRPr lang="de-AT" dirty="0"/>
          </a:p>
        </p:txBody>
      </p:sp>
      <p:sp>
        <p:nvSpPr>
          <p:cNvPr id="13" name="Untertitel 2"/>
          <p:cNvSpPr>
            <a:spLocks noGrp="1"/>
          </p:cNvSpPr>
          <p:nvPr>
            <p:ph type="subTitle" idx="1" hasCustomPrompt="1"/>
          </p:nvPr>
        </p:nvSpPr>
        <p:spPr>
          <a:xfrm>
            <a:off x="0" y="4365103"/>
            <a:ext cx="3347864" cy="1512169"/>
          </a:xfrm>
          <a:prstGeom prst="rect">
            <a:avLst/>
          </a:prstGeom>
          <a:solidFill>
            <a:srgbClr val="00ACCD">
              <a:alpha val="69804"/>
            </a:srgbClr>
          </a:solidFill>
        </p:spPr>
        <p:txBody>
          <a:bodyPr/>
          <a:lstStyle>
            <a:lvl1pPr marL="0" indent="0" algn="l">
              <a:buNone/>
              <a:defRPr sz="6600" baseline="0">
                <a:solidFill>
                  <a:schemeClr val="bg1"/>
                </a:solidFill>
                <a:latin typeface="WWF"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Vielen Dank!</a:t>
            </a:r>
          </a:p>
        </p:txBody>
      </p:sp>
      <p:sp>
        <p:nvSpPr>
          <p:cNvPr id="14" name="Bildplatzhalter 3"/>
          <p:cNvSpPr>
            <a:spLocks noGrp="1"/>
          </p:cNvSpPr>
          <p:nvPr>
            <p:ph type="pic" sz="quarter" idx="11" hasCustomPrompt="1"/>
          </p:nvPr>
        </p:nvSpPr>
        <p:spPr>
          <a:xfrm>
            <a:off x="323528" y="0"/>
            <a:ext cx="936104" cy="1412875"/>
          </a:xfrm>
          <a:prstGeom prst="rect">
            <a:avLst/>
          </a:prstGeom>
        </p:spPr>
        <p:txBody>
          <a:bodyPr/>
          <a:lstStyle>
            <a:lvl1pPr marL="0" indent="0">
              <a:buNone/>
              <a:defRPr sz="2800"/>
            </a:lvl1pPr>
          </a:lstStyle>
          <a:p>
            <a:r>
              <a:rPr lang="de-DE" dirty="0" smtClean="0"/>
              <a:t>Logo</a:t>
            </a:r>
            <a:endParaRPr lang="de-AT" dirty="0"/>
          </a:p>
        </p:txBody>
      </p:sp>
      <p:sp>
        <p:nvSpPr>
          <p:cNvPr id="15" name="Text Box 5"/>
          <p:cNvSpPr txBox="1">
            <a:spLocks noChangeArrowheads="1"/>
          </p:cNvSpPr>
          <p:nvPr userDrawn="1"/>
        </p:nvSpPr>
        <p:spPr bwMode="auto">
          <a:xfrm>
            <a:off x="0" y="5404841"/>
            <a:ext cx="313419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0000"/>
              </a:lnSpc>
              <a:spcBef>
                <a:spcPct val="20000"/>
              </a:spcBef>
              <a:buClr>
                <a:srgbClr val="003893"/>
              </a:buClr>
            </a:pPr>
            <a:r>
              <a:rPr lang="en-GB" altLang="de-DE" sz="800" dirty="0">
                <a:solidFill>
                  <a:schemeClr val="tx1"/>
                </a:solidFill>
                <a:cs typeface="Arial" charset="0"/>
              </a:rPr>
              <a:t>© 2010, WWF. All photographs used in this presentation are </a:t>
            </a:r>
            <a:r>
              <a:rPr lang="en-GB" altLang="de-DE" sz="800" dirty="0" smtClean="0">
                <a:solidFill>
                  <a:schemeClr val="tx1"/>
                </a:solidFill>
                <a:cs typeface="Arial" charset="0"/>
              </a:rPr>
              <a:t>copyright</a:t>
            </a:r>
            <a:br>
              <a:rPr lang="en-GB" altLang="de-DE" sz="800" dirty="0" smtClean="0">
                <a:solidFill>
                  <a:schemeClr val="tx1"/>
                </a:solidFill>
                <a:cs typeface="Arial" charset="0"/>
              </a:rPr>
            </a:br>
            <a:r>
              <a:rPr lang="en-GB" altLang="de-DE" sz="800" dirty="0" smtClean="0">
                <a:solidFill>
                  <a:schemeClr val="tx1"/>
                </a:solidFill>
                <a:cs typeface="Arial" charset="0"/>
              </a:rPr>
              <a:t>protected </a:t>
            </a:r>
            <a:r>
              <a:rPr lang="en-GB" altLang="de-DE" sz="800" dirty="0">
                <a:solidFill>
                  <a:schemeClr val="tx1"/>
                </a:solidFill>
                <a:cs typeface="Arial" charset="0"/>
              </a:rPr>
              <a:t>and courtesy of the WWF-Canon Global Photo Network and </a:t>
            </a:r>
            <a:r>
              <a:rPr lang="en-GB" altLang="de-DE" sz="800" dirty="0" smtClean="0">
                <a:solidFill>
                  <a:schemeClr val="tx1"/>
                </a:solidFill>
                <a:cs typeface="Arial" charset="0"/>
              </a:rPr>
              <a:t/>
            </a:r>
            <a:br>
              <a:rPr lang="en-GB" altLang="de-DE" sz="800" dirty="0" smtClean="0">
                <a:solidFill>
                  <a:schemeClr val="tx1"/>
                </a:solidFill>
                <a:cs typeface="Arial" charset="0"/>
              </a:rPr>
            </a:br>
            <a:r>
              <a:rPr lang="en-GB" altLang="de-DE" sz="800" dirty="0" smtClean="0">
                <a:solidFill>
                  <a:schemeClr val="tx1"/>
                </a:solidFill>
                <a:cs typeface="Arial" charset="0"/>
              </a:rPr>
              <a:t>the </a:t>
            </a:r>
            <a:r>
              <a:rPr lang="en-GB" altLang="de-DE" sz="800" dirty="0">
                <a:solidFill>
                  <a:schemeClr val="tx1"/>
                </a:solidFill>
                <a:cs typeface="Arial" charset="0"/>
              </a:rPr>
              <a:t>respective photographers.</a:t>
            </a:r>
          </a:p>
        </p:txBody>
      </p:sp>
    </p:spTree>
    <p:extLst>
      <p:ext uri="{BB962C8B-B14F-4D97-AF65-F5344CB8AC3E}">
        <p14:creationId xmlns:p14="http://schemas.microsoft.com/office/powerpoint/2010/main" val="205668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folie" type="title">
  <p:cSld name="1_Titelfoli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85800" y="2130425"/>
            <a:ext cx="7772400" cy="1470025"/>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1371600" y="3886200"/>
            <a:ext cx="6400800" cy="1752600"/>
          </a:xfrm>
          <a:prstGeom prst="rect">
            <a:avLst/>
          </a:prstGeom>
          <a:noFill/>
          <a:ln>
            <a:noFill/>
          </a:ln>
        </p:spPr>
        <p:txBody>
          <a:bodyPr spcFirstLastPara="1" wrap="square" lIns="45700" tIns="45700" rIns="45700" bIns="45700" anchor="t" anchorCtr="0"/>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2"/>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144824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folie" type="title">
  <p:cSld name="Titelfoli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85800" y="2130425"/>
            <a:ext cx="7772400" cy="1470025"/>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1371600" y="3886200"/>
            <a:ext cx="6400800" cy="1752600"/>
          </a:xfrm>
          <a:prstGeom prst="rect">
            <a:avLst/>
          </a:prstGeom>
          <a:noFill/>
          <a:ln>
            <a:noFill/>
          </a:ln>
        </p:spPr>
        <p:txBody>
          <a:bodyPr spcFirstLastPara="1" wrap="square" lIns="45700" tIns="45700" rIns="45700" bIns="45700" anchor="t" anchorCtr="0"/>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2"/>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3561384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3"/>
        <p:cNvGrpSpPr/>
        <p:nvPr/>
      </p:nvGrpSpPr>
      <p:grpSpPr>
        <a:xfrm>
          <a:off x="0" y="0"/>
          <a:ext cx="0" cy="0"/>
          <a:chOff x="0" y="0"/>
          <a:chExt cx="0" cy="0"/>
        </a:xfrm>
      </p:grpSpPr>
      <p:sp>
        <p:nvSpPr>
          <p:cNvPr id="14" name="Google Shape;1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5" name="Google Shape;1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6" name="Google Shape;16;p3"/>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3009225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bschnitts- überschrift" type="tx">
  <p:cSld name="Abschnitts- überschrif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0" name="Google Shape;20;p4"/>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205591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Zwei Inhalte">
  <p:cSld name="Zwei Inhalt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body" idx="1"/>
          </p:nvPr>
        </p:nvSpPr>
        <p:spPr>
          <a:xfrm>
            <a:off x="457200" y="1600200"/>
            <a:ext cx="4038600" cy="4525963"/>
          </a:xfrm>
          <a:prstGeom prst="rect">
            <a:avLst/>
          </a:prstGeom>
          <a:noFill/>
          <a:ln>
            <a:noFill/>
          </a:ln>
        </p:spPr>
        <p:txBody>
          <a:bodyPr spcFirstLastPara="1" wrap="square" lIns="45700" tIns="45700" rIns="45700" bIns="45700" anchor="t" anchorCtr="0"/>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4" name="Google Shape;24;p5"/>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226453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7" name="Google Shape;27;p6"/>
          <p:cNvSpPr txBox="1">
            <a:spLocks noGrp="1"/>
          </p:cNvSpPr>
          <p:nvPr>
            <p:ph type="body" idx="1"/>
          </p:nvPr>
        </p:nvSpPr>
        <p:spPr>
          <a:xfrm>
            <a:off x="457200" y="1535112"/>
            <a:ext cx="4040188" cy="639763"/>
          </a:xfrm>
          <a:prstGeom prst="rect">
            <a:avLst/>
          </a:prstGeom>
          <a:noFill/>
          <a:ln>
            <a:noFill/>
          </a:ln>
        </p:spPr>
        <p:txBody>
          <a:bodyPr spcFirstLastPara="1" wrap="square" lIns="45700" tIns="45700" rIns="45700" bIns="45700" anchor="b" anchorCtr="0"/>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8" name="Google Shape;28;p6"/>
          <p:cNvSpPr txBox="1">
            <a:spLocks noGrp="1"/>
          </p:cNvSpPr>
          <p:nvPr>
            <p:ph type="body" idx="2"/>
          </p:nvPr>
        </p:nvSpPr>
        <p:spPr>
          <a:xfrm>
            <a:off x="4645025" y="1535112"/>
            <a:ext cx="4041775" cy="639763"/>
          </a:xfrm>
          <a:prstGeom prst="rect">
            <a:avLst/>
          </a:prstGeom>
          <a:noFill/>
          <a:ln>
            <a:noFill/>
          </a:ln>
        </p:spPr>
        <p:txBody>
          <a:bodyPr spcFirstLastPara="1" wrap="square" lIns="45700" tIns="45700" rIns="45700" bIns="45700" anchor="b"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9" name="Google Shape;29;p6"/>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715062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30"/>
        <p:cNvGrpSpPr/>
        <p:nvPr/>
      </p:nvGrpSpPr>
      <p:grpSpPr>
        <a:xfrm>
          <a:off x="0" y="0"/>
          <a:ext cx="0" cy="0"/>
          <a:chOff x="0" y="0"/>
          <a:chExt cx="0" cy="0"/>
        </a:xfrm>
      </p:grpSpPr>
      <p:sp>
        <p:nvSpPr>
          <p:cNvPr id="31" name="Google Shape;31;p7"/>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4025483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alt mit Überschrift">
  <p:cSld name="Inhalt mit Überschrif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273050"/>
            <a:ext cx="3008314" cy="1162050"/>
          </a:xfrm>
          <a:prstGeom prst="rect">
            <a:avLst/>
          </a:prstGeom>
          <a:noFill/>
          <a:ln>
            <a:noFill/>
          </a:ln>
        </p:spPr>
        <p:txBody>
          <a:bodyPr spcFirstLastPara="1" wrap="square" lIns="45700" tIns="45700" rIns="45700" bIns="45700" anchor="b" anchorCtr="0"/>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8"/>
          <p:cNvSpPr txBox="1">
            <a:spLocks noGrp="1"/>
          </p:cNvSpPr>
          <p:nvPr>
            <p:ph type="body" idx="1"/>
          </p:nvPr>
        </p:nvSpPr>
        <p:spPr>
          <a:xfrm>
            <a:off x="3575050" y="273050"/>
            <a:ext cx="5111750" cy="585311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5" name="Google Shape;35;p8"/>
          <p:cNvSpPr txBox="1">
            <a:spLocks noGrp="1"/>
          </p:cNvSpPr>
          <p:nvPr>
            <p:ph type="body" idx="2"/>
          </p:nvPr>
        </p:nvSpPr>
        <p:spPr>
          <a:xfrm>
            <a:off x="457199" y="1435100"/>
            <a:ext cx="3008315" cy="469106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6" name="Google Shape;36;p8"/>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337212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3" name="Bildplatzhalter 4"/>
          <p:cNvSpPr>
            <a:spLocks noGrp="1"/>
          </p:cNvSpPr>
          <p:nvPr>
            <p:ph type="pic" sz="quarter" idx="10" hasCustomPrompt="1"/>
          </p:nvPr>
        </p:nvSpPr>
        <p:spPr>
          <a:xfrm>
            <a:off x="0" y="1"/>
            <a:ext cx="9144000" cy="6858000"/>
          </a:xfrm>
          <a:prstGeom prst="rect">
            <a:avLst/>
          </a:prstGeom>
        </p:spPr>
        <p:txBody>
          <a:bodyPr/>
          <a:lstStyle>
            <a:lvl1pPr marL="0" indent="0">
              <a:buNone/>
              <a:defRPr baseline="0"/>
            </a:lvl1pPr>
          </a:lstStyle>
          <a:p>
            <a:r>
              <a:rPr lang="de-DE" dirty="0" smtClean="0"/>
              <a:t>Platz für Foto</a:t>
            </a:r>
            <a:endParaRPr lang="de-AT" dirty="0"/>
          </a:p>
        </p:txBody>
      </p:sp>
      <p:sp>
        <p:nvSpPr>
          <p:cNvPr id="6" name="Untertitel 2"/>
          <p:cNvSpPr>
            <a:spLocks noGrp="1"/>
          </p:cNvSpPr>
          <p:nvPr>
            <p:ph type="subTitle" idx="1" hasCustomPrompt="1"/>
          </p:nvPr>
        </p:nvSpPr>
        <p:spPr>
          <a:xfrm>
            <a:off x="0" y="4365104"/>
            <a:ext cx="5724128" cy="1584176"/>
          </a:xfrm>
          <a:prstGeom prst="rect">
            <a:avLst/>
          </a:prstGeom>
          <a:solidFill>
            <a:srgbClr val="00ACCD">
              <a:alpha val="69804"/>
            </a:srgbClr>
          </a:solidFill>
        </p:spPr>
        <p:txBody>
          <a:bodyPr/>
          <a:lstStyle>
            <a:lvl1pPr marL="0" indent="0" algn="l">
              <a:buNone/>
              <a:defRPr sz="4800" baseline="0">
                <a:solidFill>
                  <a:schemeClr val="bg1"/>
                </a:solidFill>
                <a:latin typeface="WWF"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Kapiteltitel bis zu </a:t>
            </a:r>
            <a:br>
              <a:rPr lang="de-DE" dirty="0" smtClean="0"/>
            </a:br>
            <a:r>
              <a:rPr lang="de-DE" dirty="0" smtClean="0"/>
              <a:t>zwei Zeilen</a:t>
            </a:r>
          </a:p>
        </p:txBody>
      </p:sp>
    </p:spTree>
    <p:extLst>
      <p:ext uri="{BB962C8B-B14F-4D97-AF65-F5344CB8AC3E}">
        <p14:creationId xmlns:p14="http://schemas.microsoft.com/office/powerpoint/2010/main" val="20842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1792288" y="4800600"/>
            <a:ext cx="5486401" cy="566738"/>
          </a:xfrm>
          <a:prstGeom prst="rect">
            <a:avLst/>
          </a:prstGeom>
          <a:noFill/>
          <a:ln>
            <a:noFill/>
          </a:ln>
        </p:spPr>
        <p:txBody>
          <a:bodyPr spcFirstLastPara="1" wrap="square" lIns="45700" tIns="45700" rIns="45700" bIns="45700" anchor="b" anchorCtr="0"/>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9" name="Google Shape;39;p9"/>
          <p:cNvSpPr>
            <a:spLocks noGrp="1"/>
          </p:cNvSpPr>
          <p:nvPr>
            <p:ph type="pic" idx="2"/>
          </p:nvPr>
        </p:nvSpPr>
        <p:spPr>
          <a:xfrm>
            <a:off x="1792288" y="612775"/>
            <a:ext cx="5486401" cy="4114800"/>
          </a:xfrm>
          <a:prstGeom prst="rect">
            <a:avLst/>
          </a:prstGeom>
          <a:noFill/>
          <a:ln>
            <a:noFill/>
          </a:ln>
        </p:spPr>
        <p:txBody>
          <a:bodyPr spcFirstLastPara="1" wrap="square" lIns="91425" tIns="45700" rIns="91425" bIns="45700" anchor="t" anchorCtr="0"/>
          <a:lstStyle>
            <a:lvl1pPr marR="0" lvl="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R="0" lvl="1"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R="0" lvl="2"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R="0" lvl="3"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R="0" lvl="4"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R="0" lvl="5"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R="0" lvl="6"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R="0" lvl="7"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R="0" lvl="8"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0" name="Google Shape;40;p9"/>
          <p:cNvSpPr txBox="1">
            <a:spLocks noGrp="1"/>
          </p:cNvSpPr>
          <p:nvPr>
            <p:ph type="body" idx="1"/>
          </p:nvPr>
        </p:nvSpPr>
        <p:spPr>
          <a:xfrm>
            <a:off x="1792288" y="5367337"/>
            <a:ext cx="5486401" cy="804863"/>
          </a:xfrm>
          <a:prstGeom prst="rect">
            <a:avLst/>
          </a:prstGeom>
          <a:noFill/>
          <a:ln>
            <a:noFill/>
          </a:ln>
        </p:spPr>
        <p:txBody>
          <a:bodyPr spcFirstLastPara="1" wrap="square" lIns="45700" tIns="45700" rIns="45700" bIns="45700" anchor="t" anchorCtr="0"/>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1" name="Google Shape;41;p9"/>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6229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und vertikaler Text">
  <p:cSld name="Titel und vertikaler 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4" name="Google Shape;44;p10"/>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5" name="Google Shape;45;p10"/>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4058844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kaler Titel und Text">
  <p:cSld name="Vertikaler Titel und 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6629400" y="274638"/>
            <a:ext cx="2057400" cy="5851526"/>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8" name="Google Shape;48;p11"/>
          <p:cNvSpPr txBox="1">
            <a:spLocks noGrp="1"/>
          </p:cNvSpPr>
          <p:nvPr>
            <p:ph type="body" idx="1"/>
          </p:nvPr>
        </p:nvSpPr>
        <p:spPr>
          <a:xfrm>
            <a:off x="457200" y="274638"/>
            <a:ext cx="6019800" cy="5851526"/>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9" name="Google Shape;49;p11"/>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268458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zweizeilig mit Zwischen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03648" y="188640"/>
            <a:ext cx="7272808" cy="1152128"/>
          </a:xfrm>
          <a:prstGeom prst="rect">
            <a:avLst/>
          </a:prstGeom>
          <a:solidFill>
            <a:srgbClr val="00ACCD">
              <a:alpha val="80000"/>
            </a:srgbClr>
          </a:solidFill>
        </p:spPr>
        <p:txBody>
          <a:bodyPr>
            <a:noAutofit/>
          </a:bodyPr>
          <a:lstStyle>
            <a:lvl1pPr algn="l">
              <a:defRPr sz="3600" b="0" baseline="0">
                <a:solidFill>
                  <a:schemeClr val="bg1"/>
                </a:solidFill>
                <a:latin typeface="WWF" pitchFamily="50" charset="0"/>
                <a:cs typeface="Arial" panose="020B0604020202020204" pitchFamily="34" charset="0"/>
              </a:defRPr>
            </a:lvl1pPr>
          </a:lstStyle>
          <a:p>
            <a:r>
              <a:rPr lang="de-DE" dirty="0" smtClean="0"/>
              <a:t>Titel der Folie</a:t>
            </a:r>
            <a:br>
              <a:rPr lang="de-DE" dirty="0" smtClean="0"/>
            </a:br>
            <a:r>
              <a:rPr lang="de-DE" dirty="0" smtClean="0"/>
              <a:t>zweizeilig</a:t>
            </a:r>
            <a:endParaRPr lang="de-AT" dirty="0"/>
          </a:p>
        </p:txBody>
      </p:sp>
      <p:sp>
        <p:nvSpPr>
          <p:cNvPr id="10" name="Rectangle 4"/>
          <p:cNvSpPr>
            <a:spLocks noChangeArrowheads="1"/>
          </p:cNvSpPr>
          <p:nvPr userDrawn="1"/>
        </p:nvSpPr>
        <p:spPr bwMode="auto">
          <a:xfrm>
            <a:off x="-7938" y="0"/>
            <a:ext cx="107951" cy="6858000"/>
          </a:xfrm>
          <a:prstGeom prst="rect">
            <a:avLst/>
          </a:prstGeom>
          <a:solidFill>
            <a:srgbClr val="00ACCD"/>
          </a:solidFill>
          <a:ln>
            <a:noFill/>
          </a:ln>
        </p:spPr>
        <p:txBody>
          <a:bodyPr anchor="ctr"/>
          <a:lstStyle/>
          <a:p>
            <a:pPr fontAlgn="auto">
              <a:spcBef>
                <a:spcPts val="0"/>
              </a:spcBef>
              <a:spcAft>
                <a:spcPts val="0"/>
              </a:spcAft>
              <a:defRPr/>
            </a:pPr>
            <a:endParaRPr lang="en-US" sz="1800">
              <a:solidFill>
                <a:schemeClr val="lt1"/>
              </a:solidFill>
              <a:latin typeface="+mn-lt"/>
            </a:endParaRPr>
          </a:p>
        </p:txBody>
      </p:sp>
      <p:pic>
        <p:nvPicPr>
          <p:cNvPr id="1026" name="Picture 2" descr="I:\KoKa\5 Marketing\Branding_CB\Branding AKTUELL\BRANDING und LOGOS NEU\_WWF_Panda_Logos\WWF-LOGO neuer Brand_seit Jänner 2011\Tab_NEUTRAL_kurz.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528" y="4663"/>
            <a:ext cx="944562" cy="1408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4"/>
          <p:cNvSpPr>
            <a:spLocks noGrp="1"/>
          </p:cNvSpPr>
          <p:nvPr>
            <p:ph type="body" sz="quarter" idx="10"/>
          </p:nvPr>
        </p:nvSpPr>
        <p:spPr>
          <a:xfrm>
            <a:off x="395536" y="2564904"/>
            <a:ext cx="8280920" cy="3671813"/>
          </a:xfrm>
          <a:prstGeom prst="rect">
            <a:avLst/>
          </a:prstGeom>
        </p:spPr>
        <p:txBody>
          <a:bodyPr/>
          <a:lstStyle>
            <a:lvl1pP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Textmasterformat bearbeiten</a:t>
            </a:r>
          </a:p>
        </p:txBody>
      </p:sp>
      <p:sp>
        <p:nvSpPr>
          <p:cNvPr id="7" name="Textplatzhalter 4"/>
          <p:cNvSpPr>
            <a:spLocks noGrp="1"/>
          </p:cNvSpPr>
          <p:nvPr>
            <p:ph type="body" sz="quarter" idx="12" hasCustomPrompt="1"/>
          </p:nvPr>
        </p:nvSpPr>
        <p:spPr>
          <a:xfrm>
            <a:off x="395536" y="1556792"/>
            <a:ext cx="8280920" cy="792089"/>
          </a:xfrm>
          <a:prstGeom prst="rect">
            <a:avLst/>
          </a:prstGeom>
        </p:spPr>
        <p:txBody>
          <a:bodyPr/>
          <a:lstStyle>
            <a:lvl1pPr marL="0" indent="0">
              <a:buNone/>
              <a:defRPr sz="3600" b="0">
                <a:solidFill>
                  <a:srgbClr val="00ACCD"/>
                </a:solidFill>
                <a:latin typeface="WWF" pitchFamily="50"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ZWISCHENÜBERSCHRIFT</a:t>
            </a:r>
          </a:p>
        </p:txBody>
      </p:sp>
      <p:sp>
        <p:nvSpPr>
          <p:cNvPr id="8" name="Foliennummernplatzhalter 8"/>
          <p:cNvSpPr>
            <a:spLocks noGrp="1"/>
          </p:cNvSpPr>
          <p:nvPr>
            <p:ph type="sldNum" sz="quarter" idx="4"/>
          </p:nvPr>
        </p:nvSpPr>
        <p:spPr>
          <a:xfrm>
            <a:off x="8676000" y="6534000"/>
            <a:ext cx="144000" cy="270000"/>
          </a:xfrm>
          <a:prstGeom prst="rect">
            <a:avLst/>
          </a:prstGeom>
        </p:spPr>
        <p:txBody>
          <a:bodyPr vert="horz" lIns="0" tIns="0" rIns="0" bIns="0" rtlCol="0" anchor="ctr" anchorCtr="0"/>
          <a:lstStyle>
            <a:lvl1pPr algn="r">
              <a:defRPr sz="1000">
                <a:solidFill>
                  <a:srgbClr val="404040"/>
                </a:solidFill>
              </a:defRPr>
            </a:lvl1pPr>
          </a:lstStyle>
          <a:p>
            <a:fld id="{BEFBC06F-C432-4F0F-A372-0424D296E75E}" type="slidenum">
              <a:rPr lang="de-DE" smtClean="0"/>
              <a:pPr/>
              <a:t>‹Nr.›</a:t>
            </a:fld>
            <a:endParaRPr lang="de-DE" dirty="0"/>
          </a:p>
        </p:txBody>
      </p:sp>
      <p:sp>
        <p:nvSpPr>
          <p:cNvPr id="9" name="Fußzeilenplatzhalter 9"/>
          <p:cNvSpPr>
            <a:spLocks noGrp="1"/>
          </p:cNvSpPr>
          <p:nvPr>
            <p:ph type="ftr" sz="quarter" idx="3"/>
          </p:nvPr>
        </p:nvSpPr>
        <p:spPr>
          <a:xfrm>
            <a:off x="446400" y="6534000"/>
            <a:ext cx="5112000" cy="270000"/>
          </a:xfrm>
          <a:prstGeom prst="rect">
            <a:avLst/>
          </a:prstGeom>
        </p:spPr>
        <p:txBody>
          <a:bodyPr vert="horz" lIns="0" tIns="0" rIns="0" bIns="0" rtlCol="0" anchor="ctr"/>
          <a:lstStyle>
            <a:lvl1pPr algn="l">
              <a:defRPr sz="1000">
                <a:solidFill>
                  <a:srgbClr val="404040"/>
                </a:solidFill>
              </a:defRPr>
            </a:lvl1pPr>
          </a:lstStyle>
          <a:p>
            <a:r>
              <a:rPr lang="de-AT" smtClean="0"/>
              <a:t>WWF Österreich I Thema I Datum</a:t>
            </a:r>
            <a:endParaRPr lang="de-DE" dirty="0" smtClean="0"/>
          </a:p>
        </p:txBody>
      </p:sp>
    </p:spTree>
    <p:extLst>
      <p:ext uri="{BB962C8B-B14F-4D97-AF65-F5344CB8AC3E}">
        <p14:creationId xmlns:p14="http://schemas.microsoft.com/office/powerpoint/2010/main" val="258954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inzeilig mit Zwischenüberschrift">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403648" y="260648"/>
            <a:ext cx="7272808" cy="864096"/>
          </a:xfrm>
          <a:prstGeom prst="rect">
            <a:avLst/>
          </a:prstGeom>
          <a:solidFill>
            <a:srgbClr val="00ACCD">
              <a:alpha val="80000"/>
            </a:srgbClr>
          </a:solidFill>
        </p:spPr>
        <p:txBody>
          <a:bodyPr>
            <a:noAutofit/>
          </a:bodyPr>
          <a:lstStyle>
            <a:lvl1pPr algn="l">
              <a:defRPr sz="5400" b="0" baseline="0">
                <a:solidFill>
                  <a:schemeClr val="bg1"/>
                </a:solidFill>
                <a:latin typeface="WWF" pitchFamily="50" charset="0"/>
                <a:cs typeface="Arial" panose="020B0604020202020204" pitchFamily="34" charset="0"/>
              </a:defRPr>
            </a:lvl1pPr>
          </a:lstStyle>
          <a:p>
            <a:r>
              <a:rPr lang="de-DE" dirty="0" smtClean="0"/>
              <a:t>Titel der Folie einzeilig</a:t>
            </a:r>
            <a:endParaRPr lang="de-AT" dirty="0"/>
          </a:p>
        </p:txBody>
      </p:sp>
      <p:sp>
        <p:nvSpPr>
          <p:cNvPr id="4" name="Textplatzhalter 4"/>
          <p:cNvSpPr>
            <a:spLocks noGrp="1"/>
          </p:cNvSpPr>
          <p:nvPr>
            <p:ph type="body" sz="quarter" idx="10"/>
          </p:nvPr>
        </p:nvSpPr>
        <p:spPr>
          <a:xfrm>
            <a:off x="395536" y="2564904"/>
            <a:ext cx="8280920" cy="3671813"/>
          </a:xfrm>
          <a:prstGeom prst="rect">
            <a:avLst/>
          </a:prstGeom>
        </p:spPr>
        <p:txBody>
          <a:bodyPr/>
          <a:lstStyle>
            <a:lvl1pP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Textmasterformat bearbeiten</a:t>
            </a:r>
          </a:p>
        </p:txBody>
      </p:sp>
      <p:sp>
        <p:nvSpPr>
          <p:cNvPr id="5" name="Textplatzhalter 4"/>
          <p:cNvSpPr>
            <a:spLocks noGrp="1"/>
          </p:cNvSpPr>
          <p:nvPr>
            <p:ph type="body" sz="quarter" idx="12" hasCustomPrompt="1"/>
          </p:nvPr>
        </p:nvSpPr>
        <p:spPr>
          <a:xfrm>
            <a:off x="395536" y="1556792"/>
            <a:ext cx="8280920" cy="792089"/>
          </a:xfrm>
          <a:prstGeom prst="rect">
            <a:avLst/>
          </a:prstGeom>
        </p:spPr>
        <p:txBody>
          <a:bodyPr/>
          <a:lstStyle>
            <a:lvl1pPr marL="0" indent="0">
              <a:buNone/>
              <a:defRPr sz="3600" b="0">
                <a:solidFill>
                  <a:srgbClr val="00ACCD"/>
                </a:solidFill>
                <a:latin typeface="WWF" pitchFamily="50"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ZWISCHENÜBERSCHRIFT</a:t>
            </a:r>
          </a:p>
        </p:txBody>
      </p:sp>
      <p:sp>
        <p:nvSpPr>
          <p:cNvPr id="6" name="Foliennummernplatzhalter 8"/>
          <p:cNvSpPr>
            <a:spLocks noGrp="1"/>
          </p:cNvSpPr>
          <p:nvPr>
            <p:ph type="sldNum" sz="quarter" idx="4"/>
          </p:nvPr>
        </p:nvSpPr>
        <p:spPr>
          <a:xfrm>
            <a:off x="8676000" y="6534000"/>
            <a:ext cx="144000" cy="270000"/>
          </a:xfrm>
          <a:prstGeom prst="rect">
            <a:avLst/>
          </a:prstGeom>
        </p:spPr>
        <p:txBody>
          <a:bodyPr vert="horz" lIns="0" tIns="0" rIns="0" bIns="0" rtlCol="0" anchor="ctr" anchorCtr="0"/>
          <a:lstStyle>
            <a:lvl1pPr algn="r">
              <a:defRPr sz="1000">
                <a:solidFill>
                  <a:srgbClr val="404040"/>
                </a:solidFill>
              </a:defRPr>
            </a:lvl1pPr>
          </a:lstStyle>
          <a:p>
            <a:fld id="{BEFBC06F-C432-4F0F-A372-0424D296E75E}" type="slidenum">
              <a:rPr lang="de-DE" smtClean="0"/>
              <a:pPr/>
              <a:t>‹Nr.›</a:t>
            </a:fld>
            <a:endParaRPr lang="de-DE" dirty="0"/>
          </a:p>
        </p:txBody>
      </p:sp>
      <p:sp>
        <p:nvSpPr>
          <p:cNvPr id="7" name="Fußzeilenplatzhalter 9"/>
          <p:cNvSpPr>
            <a:spLocks noGrp="1"/>
          </p:cNvSpPr>
          <p:nvPr>
            <p:ph type="ftr" sz="quarter" idx="3"/>
          </p:nvPr>
        </p:nvSpPr>
        <p:spPr>
          <a:xfrm>
            <a:off x="446400" y="6534000"/>
            <a:ext cx="5112000" cy="270000"/>
          </a:xfrm>
          <a:prstGeom prst="rect">
            <a:avLst/>
          </a:prstGeom>
        </p:spPr>
        <p:txBody>
          <a:bodyPr vert="horz" lIns="0" tIns="0" rIns="0" bIns="0" rtlCol="0" anchor="ctr"/>
          <a:lstStyle>
            <a:lvl1pPr algn="l">
              <a:defRPr sz="1000">
                <a:solidFill>
                  <a:srgbClr val="404040"/>
                </a:solidFill>
              </a:defRPr>
            </a:lvl1pPr>
          </a:lstStyle>
          <a:p>
            <a:r>
              <a:rPr lang="de-AT" smtClean="0"/>
              <a:t>WWF Österreich I Thema I Datum</a:t>
            </a:r>
            <a:endParaRPr lang="de-DE" dirty="0" smtClean="0"/>
          </a:p>
        </p:txBody>
      </p:sp>
      <p:sp>
        <p:nvSpPr>
          <p:cNvPr id="9" name="Rectangle 4"/>
          <p:cNvSpPr>
            <a:spLocks noChangeArrowheads="1"/>
          </p:cNvSpPr>
          <p:nvPr userDrawn="1"/>
        </p:nvSpPr>
        <p:spPr bwMode="auto">
          <a:xfrm>
            <a:off x="-7938" y="0"/>
            <a:ext cx="107951" cy="6858000"/>
          </a:xfrm>
          <a:prstGeom prst="rect">
            <a:avLst/>
          </a:prstGeom>
          <a:solidFill>
            <a:srgbClr val="00ACCD"/>
          </a:solidFill>
          <a:ln>
            <a:noFill/>
          </a:ln>
        </p:spPr>
        <p:txBody>
          <a:bodyPr anchor="ctr"/>
          <a:lstStyle/>
          <a:p>
            <a:pPr fontAlgn="auto">
              <a:spcBef>
                <a:spcPts val="0"/>
              </a:spcBef>
              <a:spcAft>
                <a:spcPts val="0"/>
              </a:spcAft>
              <a:defRPr/>
            </a:pPr>
            <a:endParaRPr lang="en-US" sz="1800">
              <a:solidFill>
                <a:schemeClr val="lt1"/>
              </a:solidFill>
              <a:latin typeface="+mn-lt"/>
            </a:endParaRPr>
          </a:p>
        </p:txBody>
      </p:sp>
    </p:spTree>
    <p:extLst>
      <p:ext uri="{BB962C8B-B14F-4D97-AF65-F5344CB8AC3E}">
        <p14:creationId xmlns:p14="http://schemas.microsoft.com/office/powerpoint/2010/main" val="345839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encil Allgemein">
    <p:spTree>
      <p:nvGrpSpPr>
        <p:cNvPr id="1" name=""/>
        <p:cNvGrpSpPr/>
        <p:nvPr/>
      </p:nvGrpSpPr>
      <p:grpSpPr>
        <a:xfrm>
          <a:off x="0" y="0"/>
          <a:ext cx="0" cy="0"/>
          <a:chOff x="0" y="0"/>
          <a:chExt cx="0" cy="0"/>
        </a:xfrm>
      </p:grpSpPr>
      <p:pic>
        <p:nvPicPr>
          <p:cNvPr id="53" name="Grafik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806" y="1657532"/>
            <a:ext cx="6627813" cy="3590065"/>
          </a:xfrm>
          <a:prstGeom prst="rect">
            <a:avLst/>
          </a:prstGeom>
        </p:spPr>
      </p:pic>
      <p:sp>
        <p:nvSpPr>
          <p:cNvPr id="32" name="Textplatzhalter 6"/>
          <p:cNvSpPr txBox="1">
            <a:spLocks/>
          </p:cNvSpPr>
          <p:nvPr userDrawn="1"/>
        </p:nvSpPr>
        <p:spPr>
          <a:xfrm>
            <a:off x="6588224" y="4496097"/>
            <a:ext cx="2170113" cy="373063"/>
          </a:xfrm>
          <a:prstGeom prst="rect">
            <a:avLst/>
          </a:prstGeom>
        </p:spPr>
        <p:txBody>
          <a:bodyPr lIns="0" rIns="0"/>
          <a:lstStyle>
            <a:lvl1pPr marL="342900" indent="-342900" algn="l" defTabSz="457200" rtl="0" eaLnBrk="1" fontAlgn="base" hangingPunct="1">
              <a:spcBef>
                <a:spcPct val="20000"/>
              </a:spcBef>
              <a:spcAft>
                <a:spcPct val="0"/>
              </a:spcAft>
              <a:buFont typeface="Arial" charset="0"/>
              <a:buNone/>
              <a:defRPr sz="1800" b="1" kern="1200" baseline="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2800" b="0" i="0" u="none" strike="noStrike" kern="1200" cap="none" spc="0" normalizeH="0" baseline="0" noProof="0" dirty="0" smtClean="0">
                <a:ln>
                  <a:noFill/>
                </a:ln>
                <a:solidFill>
                  <a:srgbClr val="00ACCD"/>
                </a:solidFill>
                <a:effectLst/>
                <a:uLnTx/>
                <a:uFillTx/>
                <a:latin typeface="WWF" pitchFamily="50" charset="0"/>
                <a:cs typeface="Arial"/>
              </a:rPr>
              <a:t>+ 5 Mio.</a:t>
            </a:r>
            <a:endParaRPr kumimoji="0" lang="de-AT" sz="2800" b="0" i="0" u="none" strike="noStrike" kern="1200" cap="none" spc="0" normalizeH="0" baseline="0" noProof="0" dirty="0">
              <a:ln>
                <a:noFill/>
              </a:ln>
              <a:solidFill>
                <a:srgbClr val="00ACCD"/>
              </a:solidFill>
              <a:effectLst/>
              <a:uLnTx/>
              <a:uFillTx/>
              <a:latin typeface="WWF" pitchFamily="50" charset="0"/>
              <a:cs typeface="Arial"/>
            </a:endParaRPr>
          </a:p>
        </p:txBody>
      </p:sp>
      <p:sp>
        <p:nvSpPr>
          <p:cNvPr id="33" name="Textplatzhalter 7"/>
          <p:cNvSpPr txBox="1">
            <a:spLocks/>
          </p:cNvSpPr>
          <p:nvPr userDrawn="1"/>
        </p:nvSpPr>
        <p:spPr>
          <a:xfrm>
            <a:off x="6575745" y="2521530"/>
            <a:ext cx="2326955" cy="373063"/>
          </a:xfrm>
          <a:prstGeom prst="rect">
            <a:avLst/>
          </a:prstGeom>
        </p:spPr>
        <p:txBody>
          <a:bodyPr lIns="0" rIns="0"/>
          <a:lstStyle>
            <a:lvl1pPr marL="342900" indent="-342900" algn="l" defTabSz="457200" rtl="0" eaLnBrk="1" fontAlgn="base" hangingPunct="1">
              <a:spcBef>
                <a:spcPct val="20000"/>
              </a:spcBef>
              <a:spcAft>
                <a:spcPct val="0"/>
              </a:spcAft>
              <a:buFont typeface="Arial" charset="0"/>
              <a:buNone/>
              <a:defRPr sz="1800" b="1" kern="1200" baseline="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2800" b="0" i="0" u="none" strike="noStrike" kern="1200" cap="none" spc="0" normalizeH="0" baseline="0" noProof="0" dirty="0" smtClean="0">
                <a:ln>
                  <a:noFill/>
                </a:ln>
                <a:solidFill>
                  <a:srgbClr val="00ACCD"/>
                </a:solidFill>
                <a:effectLst/>
                <a:uLnTx/>
                <a:uFillTx/>
                <a:latin typeface="WWF" pitchFamily="50" charset="0"/>
                <a:cs typeface="Arial"/>
              </a:rPr>
              <a:t>+6.000</a:t>
            </a:r>
            <a:endParaRPr kumimoji="0" lang="de-AT" sz="2800" b="0" i="0" u="none" strike="noStrike" kern="1200" cap="none" spc="0" normalizeH="0" baseline="0" noProof="0" dirty="0">
              <a:ln>
                <a:noFill/>
              </a:ln>
              <a:solidFill>
                <a:srgbClr val="00ACCD"/>
              </a:solidFill>
              <a:effectLst/>
              <a:uLnTx/>
              <a:uFillTx/>
              <a:latin typeface="WWF" pitchFamily="50" charset="0"/>
              <a:cs typeface="Arial"/>
            </a:endParaRPr>
          </a:p>
        </p:txBody>
      </p:sp>
      <p:sp>
        <p:nvSpPr>
          <p:cNvPr id="34" name="Textplatzhalter 8"/>
          <p:cNvSpPr txBox="1">
            <a:spLocks/>
          </p:cNvSpPr>
          <p:nvPr userDrawn="1"/>
        </p:nvSpPr>
        <p:spPr>
          <a:xfrm>
            <a:off x="933377" y="4890418"/>
            <a:ext cx="837952" cy="389532"/>
          </a:xfrm>
          <a:prstGeom prst="rect">
            <a:avLst/>
          </a:prstGeom>
        </p:spPr>
        <p:txBody>
          <a:bodyPr lIns="0" rIns="0"/>
          <a:lstStyle>
            <a:lvl1pPr marL="342900" indent="-342900" algn="l" defTabSz="457200" rtl="0" eaLnBrk="1" fontAlgn="base" hangingPunct="1">
              <a:spcBef>
                <a:spcPct val="20000"/>
              </a:spcBef>
              <a:spcAft>
                <a:spcPct val="0"/>
              </a:spcAft>
              <a:buFont typeface="Arial" charset="0"/>
              <a:buNone/>
              <a:defRPr sz="1800" b="1" kern="1200" baseline="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ts val="2800"/>
              </a:lnSpc>
              <a:spcBef>
                <a:spcPts val="0"/>
              </a:spcBef>
              <a:spcAft>
                <a:spcPct val="0"/>
              </a:spcAft>
              <a:buClrTx/>
              <a:buSzTx/>
              <a:buFont typeface="Arial" charset="0"/>
              <a:buNone/>
              <a:tabLst/>
              <a:defRPr/>
            </a:pPr>
            <a:r>
              <a:rPr kumimoji="0" lang="de-DE" sz="2800" b="0" i="0" u="none" strike="noStrike" kern="1200" cap="none" spc="0" normalizeH="0" baseline="0" noProof="0" dirty="0" smtClean="0">
                <a:ln>
                  <a:noFill/>
                </a:ln>
                <a:solidFill>
                  <a:srgbClr val="00ACCD"/>
                </a:solidFill>
                <a:effectLst/>
                <a:uLnTx/>
                <a:uFillTx/>
                <a:latin typeface="WWF" pitchFamily="50" charset="0"/>
                <a:cs typeface="Arial"/>
              </a:rPr>
              <a:t>1961</a:t>
            </a:r>
            <a:endParaRPr kumimoji="0" lang="de-AT" sz="2800" b="0" i="0" u="none" strike="noStrike" kern="1200" cap="none" spc="0" normalizeH="0" baseline="0" noProof="0" dirty="0">
              <a:ln>
                <a:noFill/>
              </a:ln>
              <a:solidFill>
                <a:srgbClr val="00ACCD"/>
              </a:solidFill>
              <a:effectLst/>
              <a:uLnTx/>
              <a:uFillTx/>
              <a:latin typeface="WWF" pitchFamily="50" charset="0"/>
              <a:cs typeface="Arial"/>
            </a:endParaRPr>
          </a:p>
        </p:txBody>
      </p:sp>
      <p:sp>
        <p:nvSpPr>
          <p:cNvPr id="36" name="Textplatzhalter 10"/>
          <p:cNvSpPr txBox="1">
            <a:spLocks/>
          </p:cNvSpPr>
          <p:nvPr userDrawn="1"/>
        </p:nvSpPr>
        <p:spPr>
          <a:xfrm>
            <a:off x="6591913" y="4875976"/>
            <a:ext cx="1812679" cy="895350"/>
          </a:xfrm>
          <a:prstGeom prst="rect">
            <a:avLst/>
          </a:prstGeom>
        </p:spPr>
        <p:txBody>
          <a:bodyPr lIns="0" rIns="0"/>
          <a:lstStyle>
            <a:lvl1pPr marL="0" indent="0" algn="l" defTabSz="457200" rtl="0" eaLnBrk="1" fontAlgn="base" hangingPunct="1">
              <a:lnSpc>
                <a:spcPts val="1800"/>
              </a:lnSpc>
              <a:spcBef>
                <a:spcPts val="0"/>
              </a:spcBef>
              <a:spcAft>
                <a:spcPct val="0"/>
              </a:spcAft>
              <a:buFont typeface="Arial" charset="0"/>
              <a:buNone/>
              <a:defRPr sz="1200" kern="1200" baseline="0">
                <a:solidFill>
                  <a:srgbClr val="303030"/>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ts val="1800"/>
              </a:lnSpc>
              <a:spcBef>
                <a:spcPts val="0"/>
              </a:spcBef>
              <a:spcAft>
                <a:spcPct val="0"/>
              </a:spcAft>
              <a:buClrTx/>
              <a:buSzTx/>
              <a:buFont typeface="Arial" charset="0"/>
              <a:buNone/>
              <a:tabLst/>
              <a:defRPr/>
            </a:pPr>
            <a:r>
              <a:rPr kumimoji="0" lang="de-DE" sz="1200" b="0" i="0" u="none" strike="noStrike" kern="1200" cap="none" spc="0" normalizeH="0" baseline="0" noProof="0" dirty="0" smtClean="0">
                <a:ln>
                  <a:noFill/>
                </a:ln>
                <a:solidFill>
                  <a:srgbClr val="303030"/>
                </a:solidFill>
                <a:effectLst/>
                <a:uLnTx/>
                <a:uFillTx/>
                <a:latin typeface="Arial"/>
                <a:cs typeface="Arial"/>
              </a:rPr>
              <a:t>Über 5 Millionen Menschen unterstützen die Arbeit des WWF</a:t>
            </a:r>
            <a:endParaRPr kumimoji="0" lang="de-AT" sz="1200" b="0" i="0" u="none" strike="noStrike" kern="1200" cap="none" spc="0" normalizeH="0" baseline="0" noProof="0" dirty="0">
              <a:ln>
                <a:noFill/>
              </a:ln>
              <a:solidFill>
                <a:srgbClr val="303030"/>
              </a:solidFill>
              <a:effectLst/>
              <a:uLnTx/>
              <a:uFillTx/>
              <a:latin typeface="Arial"/>
              <a:cs typeface="Arial"/>
            </a:endParaRPr>
          </a:p>
        </p:txBody>
      </p:sp>
      <p:sp>
        <p:nvSpPr>
          <p:cNvPr id="37" name="Textplatzhalter 11"/>
          <p:cNvSpPr txBox="1">
            <a:spLocks/>
          </p:cNvSpPr>
          <p:nvPr userDrawn="1"/>
        </p:nvSpPr>
        <p:spPr>
          <a:xfrm>
            <a:off x="6575744" y="2894593"/>
            <a:ext cx="1828848" cy="1200168"/>
          </a:xfrm>
          <a:prstGeom prst="rect">
            <a:avLst/>
          </a:prstGeom>
        </p:spPr>
        <p:txBody>
          <a:bodyPr lIns="0" rIns="0"/>
          <a:lstStyle>
            <a:lvl1pPr marL="0" indent="0" algn="l" defTabSz="457200" rtl="0" eaLnBrk="1" fontAlgn="base" hangingPunct="1">
              <a:lnSpc>
                <a:spcPts val="1800"/>
              </a:lnSpc>
              <a:spcBef>
                <a:spcPts val="0"/>
              </a:spcBef>
              <a:spcAft>
                <a:spcPct val="0"/>
              </a:spcAft>
              <a:buFont typeface="Arial" charset="0"/>
              <a:buNone/>
              <a:defRPr sz="1200" kern="1200" baseline="0">
                <a:solidFill>
                  <a:srgbClr val="303030"/>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ts val="1800"/>
              </a:lnSpc>
              <a:spcBef>
                <a:spcPts val="0"/>
              </a:spcBef>
              <a:spcAft>
                <a:spcPct val="0"/>
              </a:spcAft>
              <a:buClrTx/>
              <a:buSzTx/>
              <a:buFont typeface="Arial" charset="0"/>
              <a:buNone/>
              <a:tabLst/>
              <a:defRPr/>
            </a:pPr>
            <a:r>
              <a:rPr kumimoji="0" lang="de-DE" sz="1200" b="0" i="0" u="none" strike="noStrike" kern="1200" cap="none" spc="0" normalizeH="0" baseline="0" noProof="0" dirty="0" smtClean="0">
                <a:ln>
                  <a:noFill/>
                </a:ln>
                <a:solidFill>
                  <a:srgbClr val="303030"/>
                </a:solidFill>
                <a:effectLst/>
                <a:uLnTx/>
                <a:uFillTx/>
                <a:latin typeface="Arial"/>
                <a:cs typeface="Arial"/>
              </a:rPr>
              <a:t>Mehr als 6.00 Menschen arbeiten für den WWF</a:t>
            </a:r>
            <a:endParaRPr kumimoji="0" lang="de-AT" sz="1200" b="0" i="0" u="none" strike="noStrike" kern="1200" cap="none" spc="0" normalizeH="0" baseline="0" noProof="0" dirty="0">
              <a:ln>
                <a:noFill/>
              </a:ln>
              <a:solidFill>
                <a:srgbClr val="303030"/>
              </a:solidFill>
              <a:effectLst/>
              <a:uLnTx/>
              <a:uFillTx/>
              <a:latin typeface="Arial"/>
              <a:cs typeface="Arial"/>
            </a:endParaRPr>
          </a:p>
        </p:txBody>
      </p:sp>
      <p:sp>
        <p:nvSpPr>
          <p:cNvPr id="38" name="Textplatzhalter 12"/>
          <p:cNvSpPr txBox="1">
            <a:spLocks/>
          </p:cNvSpPr>
          <p:nvPr userDrawn="1"/>
        </p:nvSpPr>
        <p:spPr>
          <a:xfrm>
            <a:off x="933377" y="5197946"/>
            <a:ext cx="2414487" cy="895350"/>
          </a:xfrm>
          <a:prstGeom prst="rect">
            <a:avLst/>
          </a:prstGeom>
        </p:spPr>
        <p:txBody>
          <a:bodyPr lIns="0" rIns="0"/>
          <a:lstStyle>
            <a:lvl1pPr marL="0" indent="0" algn="l" defTabSz="457200" rtl="0" eaLnBrk="1" fontAlgn="base" hangingPunct="1">
              <a:lnSpc>
                <a:spcPts val="1800"/>
              </a:lnSpc>
              <a:spcBef>
                <a:spcPts val="0"/>
              </a:spcBef>
              <a:spcAft>
                <a:spcPct val="0"/>
              </a:spcAft>
              <a:buFont typeface="Arial" charset="0"/>
              <a:buNone/>
              <a:defRPr sz="1200" kern="1200" baseline="0">
                <a:solidFill>
                  <a:srgbClr val="303030"/>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ts val="1800"/>
              </a:lnSpc>
              <a:spcBef>
                <a:spcPts val="0"/>
              </a:spcBef>
              <a:spcAft>
                <a:spcPct val="0"/>
              </a:spcAft>
              <a:buClrTx/>
              <a:buSzTx/>
              <a:buFont typeface="Arial" charset="0"/>
              <a:buNone/>
              <a:tabLst/>
              <a:defRPr/>
            </a:pPr>
            <a:r>
              <a:rPr kumimoji="0" lang="de-DE" sz="1200" b="0" i="0" u="none" strike="noStrike" kern="1200" cap="none" spc="0" normalizeH="0" baseline="0" noProof="0" dirty="0" smtClean="0">
                <a:ln>
                  <a:noFill/>
                </a:ln>
                <a:solidFill>
                  <a:srgbClr val="303030"/>
                </a:solidFill>
                <a:effectLst/>
                <a:uLnTx/>
                <a:uFillTx/>
                <a:latin typeface="Arial"/>
                <a:cs typeface="Arial"/>
              </a:rPr>
              <a:t>Der WWF wurde 1961 gegründet</a:t>
            </a:r>
            <a:endParaRPr kumimoji="0" lang="de-AT" sz="1200" b="0" i="0" u="none" strike="noStrike" kern="1200" cap="none" spc="0" normalizeH="0" baseline="0" noProof="0" dirty="0">
              <a:ln>
                <a:noFill/>
              </a:ln>
              <a:solidFill>
                <a:srgbClr val="303030"/>
              </a:solidFill>
              <a:effectLst/>
              <a:uLnTx/>
              <a:uFillTx/>
              <a:latin typeface="Arial"/>
              <a:cs typeface="Arial"/>
            </a:endParaRPr>
          </a:p>
        </p:txBody>
      </p:sp>
      <p:sp>
        <p:nvSpPr>
          <p:cNvPr id="39" name="Oval 31"/>
          <p:cNvSpPr>
            <a:spLocks noChangeArrowheads="1"/>
          </p:cNvSpPr>
          <p:nvPr userDrawn="1"/>
        </p:nvSpPr>
        <p:spPr bwMode="auto">
          <a:xfrm>
            <a:off x="4540250" y="4450877"/>
            <a:ext cx="144463" cy="144463"/>
          </a:xfrm>
          <a:prstGeom prst="ellipse">
            <a:avLst/>
          </a:prstGeom>
          <a:solidFill>
            <a:srgbClr val="00ACCD"/>
          </a:solidFill>
          <a:ln w="9525">
            <a:solidFill>
              <a:srgbClr val="00ACCD"/>
            </a:solidFill>
            <a:round/>
            <a:headEnd/>
            <a:tailEnd/>
          </a:ln>
          <a:effectLst>
            <a:outerShdw dist="23000" dir="5400000" rotWithShape="0">
              <a:srgbClr val="808080">
                <a:alpha val="34998"/>
              </a:srgbClr>
            </a:outerShdw>
          </a:effectLst>
        </p:spPr>
        <p:txBody>
          <a:bodyPr anchor="ctr"/>
          <a:lstStyle/>
          <a:p>
            <a:pPr algn="ctr" defTabSz="457200">
              <a:defRPr/>
            </a:pPr>
            <a:endParaRPr lang="en-US" sz="3200">
              <a:solidFill>
                <a:srgbClr val="EEECE1"/>
              </a:solidFill>
              <a:latin typeface="Arial"/>
              <a:cs typeface="Arial"/>
            </a:endParaRPr>
          </a:p>
        </p:txBody>
      </p:sp>
      <p:cxnSp>
        <p:nvCxnSpPr>
          <p:cNvPr id="40" name="Straight Connector 32"/>
          <p:cNvCxnSpPr/>
          <p:nvPr userDrawn="1"/>
        </p:nvCxnSpPr>
        <p:spPr>
          <a:xfrm rot="5400000">
            <a:off x="4217194" y="4975546"/>
            <a:ext cx="793750" cy="1588"/>
          </a:xfrm>
          <a:prstGeom prst="line">
            <a:avLst/>
          </a:prstGeom>
          <a:noFill/>
          <a:ln w="12700" cap="flat" cmpd="sng" algn="ctr">
            <a:solidFill>
              <a:srgbClr val="00ACCD"/>
            </a:solidFill>
            <a:prstDash val="solid"/>
          </a:ln>
          <a:effectLst/>
        </p:spPr>
      </p:cxnSp>
      <p:cxnSp>
        <p:nvCxnSpPr>
          <p:cNvPr id="41" name="Straight Connector 33"/>
          <p:cNvCxnSpPr/>
          <p:nvPr userDrawn="1"/>
        </p:nvCxnSpPr>
        <p:spPr>
          <a:xfrm flipH="1">
            <a:off x="3212306" y="5373215"/>
            <a:ext cx="1402558" cy="1"/>
          </a:xfrm>
          <a:prstGeom prst="line">
            <a:avLst/>
          </a:prstGeom>
          <a:noFill/>
          <a:ln w="12700" cap="flat" cmpd="sng" algn="ctr">
            <a:solidFill>
              <a:srgbClr val="00ACCD"/>
            </a:solidFill>
            <a:prstDash val="solid"/>
          </a:ln>
          <a:effectLst/>
        </p:spPr>
      </p:cxnSp>
      <p:sp>
        <p:nvSpPr>
          <p:cNvPr id="42" name="Oval 46"/>
          <p:cNvSpPr>
            <a:spLocks noChangeArrowheads="1"/>
          </p:cNvSpPr>
          <p:nvPr userDrawn="1"/>
        </p:nvSpPr>
        <p:spPr bwMode="auto">
          <a:xfrm>
            <a:off x="5434013" y="4106863"/>
            <a:ext cx="144462" cy="144462"/>
          </a:xfrm>
          <a:prstGeom prst="ellipse">
            <a:avLst/>
          </a:prstGeom>
          <a:solidFill>
            <a:srgbClr val="00ACCD"/>
          </a:solidFill>
          <a:ln w="9525">
            <a:solidFill>
              <a:srgbClr val="00ACCD"/>
            </a:solidFill>
            <a:round/>
            <a:headEnd/>
            <a:tailEnd/>
          </a:ln>
          <a:effectLst>
            <a:outerShdw dist="23000" dir="5400000" rotWithShape="0">
              <a:srgbClr val="808080">
                <a:alpha val="34998"/>
              </a:srgbClr>
            </a:outerShdw>
          </a:effectLst>
        </p:spPr>
        <p:txBody>
          <a:bodyPr anchor="ctr"/>
          <a:lstStyle/>
          <a:p>
            <a:pPr algn="ctr" defTabSz="457200">
              <a:defRPr/>
            </a:pPr>
            <a:endParaRPr lang="en-US" sz="3200">
              <a:solidFill>
                <a:srgbClr val="EEECE1"/>
              </a:solidFill>
              <a:latin typeface="Arial"/>
              <a:cs typeface="Arial"/>
            </a:endParaRPr>
          </a:p>
        </p:txBody>
      </p:sp>
      <p:cxnSp>
        <p:nvCxnSpPr>
          <p:cNvPr id="43" name="Straight Connector 47"/>
          <p:cNvCxnSpPr>
            <a:endCxn id="42" idx="6"/>
          </p:cNvCxnSpPr>
          <p:nvPr userDrawn="1"/>
        </p:nvCxnSpPr>
        <p:spPr>
          <a:xfrm rot="10800000" flipV="1">
            <a:off x="5578475" y="4171950"/>
            <a:ext cx="1050925" cy="7938"/>
          </a:xfrm>
          <a:prstGeom prst="line">
            <a:avLst/>
          </a:prstGeom>
          <a:noFill/>
          <a:ln w="12700" cap="flat" cmpd="sng" algn="ctr">
            <a:solidFill>
              <a:srgbClr val="00ACCD"/>
            </a:solidFill>
            <a:prstDash val="solid"/>
          </a:ln>
          <a:effectLst/>
        </p:spPr>
      </p:cxnSp>
      <p:cxnSp>
        <p:nvCxnSpPr>
          <p:cNvPr id="44" name="Straight Connector 51"/>
          <p:cNvCxnSpPr/>
          <p:nvPr userDrawn="1"/>
        </p:nvCxnSpPr>
        <p:spPr>
          <a:xfrm rot="5400000">
            <a:off x="6429375" y="4370388"/>
            <a:ext cx="398463" cy="1587"/>
          </a:xfrm>
          <a:prstGeom prst="line">
            <a:avLst/>
          </a:prstGeom>
          <a:noFill/>
          <a:ln w="12700" cap="flat" cmpd="sng" algn="ctr">
            <a:solidFill>
              <a:srgbClr val="00ACCD"/>
            </a:solidFill>
            <a:prstDash val="solid"/>
          </a:ln>
          <a:effectLst/>
        </p:spPr>
      </p:cxnSp>
      <p:sp>
        <p:nvSpPr>
          <p:cNvPr id="45" name="Oval 37"/>
          <p:cNvSpPr>
            <a:spLocks noChangeArrowheads="1"/>
          </p:cNvSpPr>
          <p:nvPr userDrawn="1"/>
        </p:nvSpPr>
        <p:spPr bwMode="auto">
          <a:xfrm>
            <a:off x="5743575" y="2112963"/>
            <a:ext cx="144463" cy="144462"/>
          </a:xfrm>
          <a:prstGeom prst="ellipse">
            <a:avLst/>
          </a:prstGeom>
          <a:solidFill>
            <a:srgbClr val="00ACCD"/>
          </a:solidFill>
          <a:ln w="9525">
            <a:solidFill>
              <a:srgbClr val="00ACCD"/>
            </a:solidFill>
            <a:round/>
            <a:headEnd/>
            <a:tailEnd/>
          </a:ln>
          <a:effectLst>
            <a:outerShdw dist="23000" dir="5400000" rotWithShape="0">
              <a:srgbClr val="808080">
                <a:alpha val="34998"/>
              </a:srgbClr>
            </a:outerShdw>
          </a:effectLst>
        </p:spPr>
        <p:txBody>
          <a:bodyPr anchor="ctr"/>
          <a:lstStyle/>
          <a:p>
            <a:pPr algn="ctr" defTabSz="457200">
              <a:defRPr/>
            </a:pPr>
            <a:endParaRPr lang="en-US" sz="3200">
              <a:solidFill>
                <a:srgbClr val="EEECE1"/>
              </a:solidFill>
              <a:latin typeface="Arial"/>
              <a:cs typeface="Arial"/>
            </a:endParaRPr>
          </a:p>
        </p:txBody>
      </p:sp>
      <p:cxnSp>
        <p:nvCxnSpPr>
          <p:cNvPr id="46" name="Straight Connector 38"/>
          <p:cNvCxnSpPr/>
          <p:nvPr userDrawn="1"/>
        </p:nvCxnSpPr>
        <p:spPr>
          <a:xfrm rot="10800000">
            <a:off x="5862638" y="2176463"/>
            <a:ext cx="766762" cy="1587"/>
          </a:xfrm>
          <a:prstGeom prst="line">
            <a:avLst/>
          </a:prstGeom>
          <a:noFill/>
          <a:ln w="12700" cap="flat" cmpd="sng" algn="ctr">
            <a:solidFill>
              <a:srgbClr val="00ACCD"/>
            </a:solidFill>
            <a:prstDash val="solid"/>
          </a:ln>
          <a:effectLst/>
        </p:spPr>
      </p:cxnSp>
      <p:cxnSp>
        <p:nvCxnSpPr>
          <p:cNvPr id="47" name="Straight Connector 43"/>
          <p:cNvCxnSpPr/>
          <p:nvPr userDrawn="1"/>
        </p:nvCxnSpPr>
        <p:spPr>
          <a:xfrm rot="5400000">
            <a:off x="6429375" y="2376488"/>
            <a:ext cx="398463" cy="1587"/>
          </a:xfrm>
          <a:prstGeom prst="line">
            <a:avLst/>
          </a:prstGeom>
          <a:noFill/>
          <a:ln w="12700" cap="flat" cmpd="sng" algn="ctr">
            <a:solidFill>
              <a:srgbClr val="00ACCD"/>
            </a:solidFill>
            <a:prstDash val="solid"/>
          </a:ln>
          <a:effectLst/>
        </p:spPr>
      </p:cxnSp>
      <p:cxnSp>
        <p:nvCxnSpPr>
          <p:cNvPr id="50" name="Straight Connector 26"/>
          <p:cNvCxnSpPr/>
          <p:nvPr userDrawn="1"/>
        </p:nvCxnSpPr>
        <p:spPr>
          <a:xfrm flipH="1" flipV="1">
            <a:off x="2203377" y="3452564"/>
            <a:ext cx="1728861" cy="1"/>
          </a:xfrm>
          <a:prstGeom prst="line">
            <a:avLst/>
          </a:prstGeom>
          <a:noFill/>
          <a:ln w="12700" cap="flat" cmpd="sng" algn="ctr">
            <a:solidFill>
              <a:srgbClr val="00ACCD"/>
            </a:solidFill>
            <a:prstDash val="solid"/>
          </a:ln>
          <a:effectLst/>
        </p:spPr>
      </p:cxnSp>
      <p:sp>
        <p:nvSpPr>
          <p:cNvPr id="51" name="Textplatzhalter 6"/>
          <p:cNvSpPr txBox="1">
            <a:spLocks/>
          </p:cNvSpPr>
          <p:nvPr userDrawn="1"/>
        </p:nvSpPr>
        <p:spPr>
          <a:xfrm>
            <a:off x="539552" y="2708920"/>
            <a:ext cx="2170113" cy="373063"/>
          </a:xfrm>
          <a:prstGeom prst="rect">
            <a:avLst/>
          </a:prstGeom>
        </p:spPr>
        <p:txBody>
          <a:bodyPr lIns="0" rIns="0"/>
          <a:lstStyle>
            <a:lvl1pPr marL="342900" indent="-342900" algn="l" defTabSz="457200" rtl="0" eaLnBrk="1" fontAlgn="base" hangingPunct="1">
              <a:spcBef>
                <a:spcPct val="20000"/>
              </a:spcBef>
              <a:spcAft>
                <a:spcPct val="0"/>
              </a:spcAft>
              <a:buFont typeface="Arial" charset="0"/>
              <a:buNone/>
              <a:defRPr sz="1800" b="1" kern="1200" baseline="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2800" b="0" i="0" u="none" strike="noStrike" kern="1200" cap="none" spc="0" normalizeH="0" baseline="0" noProof="0" dirty="0" smtClean="0">
                <a:ln>
                  <a:noFill/>
                </a:ln>
                <a:solidFill>
                  <a:srgbClr val="00ACCD"/>
                </a:solidFill>
                <a:effectLst/>
                <a:uLnTx/>
                <a:uFillTx/>
                <a:latin typeface="WWF" pitchFamily="50" charset="0"/>
                <a:cs typeface="Arial"/>
              </a:rPr>
              <a:t>+ 100</a:t>
            </a:r>
          </a:p>
        </p:txBody>
      </p:sp>
      <p:sp>
        <p:nvSpPr>
          <p:cNvPr id="24" name="Oval 31"/>
          <p:cNvSpPr>
            <a:spLocks noChangeArrowheads="1"/>
          </p:cNvSpPr>
          <p:nvPr userDrawn="1"/>
        </p:nvSpPr>
        <p:spPr bwMode="auto">
          <a:xfrm>
            <a:off x="3861594" y="2979489"/>
            <a:ext cx="144463" cy="144463"/>
          </a:xfrm>
          <a:prstGeom prst="ellipse">
            <a:avLst/>
          </a:prstGeom>
          <a:solidFill>
            <a:srgbClr val="00ACCD"/>
          </a:solidFill>
          <a:ln w="9525">
            <a:solidFill>
              <a:srgbClr val="00ACCD"/>
            </a:solidFill>
            <a:round/>
            <a:headEnd/>
            <a:tailEnd/>
          </a:ln>
          <a:effectLst>
            <a:outerShdw dist="23000" dir="5400000" rotWithShape="0">
              <a:srgbClr val="808080">
                <a:alpha val="34998"/>
              </a:srgbClr>
            </a:outerShdw>
          </a:effectLst>
        </p:spPr>
        <p:txBody>
          <a:bodyPr anchor="ctr"/>
          <a:lstStyle/>
          <a:p>
            <a:pPr algn="ctr" defTabSz="457200">
              <a:defRPr/>
            </a:pPr>
            <a:endParaRPr lang="en-US" sz="3200">
              <a:solidFill>
                <a:srgbClr val="EEECE1"/>
              </a:solidFill>
              <a:latin typeface="Arial"/>
              <a:cs typeface="Arial"/>
            </a:endParaRPr>
          </a:p>
        </p:txBody>
      </p:sp>
      <p:cxnSp>
        <p:nvCxnSpPr>
          <p:cNvPr id="49" name="Straight Connector 25"/>
          <p:cNvCxnSpPr/>
          <p:nvPr userDrawn="1"/>
        </p:nvCxnSpPr>
        <p:spPr>
          <a:xfrm rot="5400000">
            <a:off x="3768725" y="3287465"/>
            <a:ext cx="328613" cy="1587"/>
          </a:xfrm>
          <a:prstGeom prst="line">
            <a:avLst/>
          </a:prstGeom>
          <a:noFill/>
          <a:ln w="12700" cap="flat" cmpd="sng" algn="ctr">
            <a:solidFill>
              <a:srgbClr val="00ACCD"/>
            </a:solidFill>
            <a:prstDash val="solid"/>
          </a:ln>
          <a:effectLst/>
        </p:spPr>
      </p:cxnSp>
      <p:sp>
        <p:nvSpPr>
          <p:cNvPr id="2" name="Textfeld 1"/>
          <p:cNvSpPr txBox="1"/>
          <p:nvPr userDrawn="1"/>
        </p:nvSpPr>
        <p:spPr>
          <a:xfrm>
            <a:off x="467544" y="3039343"/>
            <a:ext cx="1944217"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Der WWF</a:t>
            </a:r>
            <a:r>
              <a:rPr lang="de-DE" sz="1200" baseline="0" dirty="0" smtClean="0">
                <a:latin typeface="Arial" panose="020B0604020202020204" pitchFamily="34" charset="0"/>
                <a:cs typeface="Arial" panose="020B0604020202020204" pitchFamily="34" charset="0"/>
              </a:rPr>
              <a:t> ist in über 100 Ländern weltweit aktiv</a:t>
            </a:r>
            <a:r>
              <a:rPr lang="de-DE" sz="1200" dirty="0" smtClean="0">
                <a:latin typeface="Arial" panose="020B0604020202020204" pitchFamily="34" charset="0"/>
                <a:cs typeface="Arial" panose="020B0604020202020204" pitchFamily="34" charset="0"/>
              </a:rPr>
              <a:t> </a:t>
            </a:r>
            <a:endParaRPr lang="de-AT" sz="1200" dirty="0">
              <a:latin typeface="Arial" panose="020B0604020202020204" pitchFamily="34" charset="0"/>
              <a:cs typeface="Arial" panose="020B0604020202020204" pitchFamily="34" charset="0"/>
            </a:endParaRPr>
          </a:p>
        </p:txBody>
      </p:sp>
      <p:sp>
        <p:nvSpPr>
          <p:cNvPr id="25" name="Foliennummernplatzhalter 8"/>
          <p:cNvSpPr>
            <a:spLocks noGrp="1"/>
          </p:cNvSpPr>
          <p:nvPr>
            <p:ph type="sldNum" sz="quarter" idx="4"/>
          </p:nvPr>
        </p:nvSpPr>
        <p:spPr>
          <a:xfrm>
            <a:off x="8676000" y="6534000"/>
            <a:ext cx="144000" cy="270000"/>
          </a:xfrm>
          <a:prstGeom prst="rect">
            <a:avLst/>
          </a:prstGeom>
        </p:spPr>
        <p:txBody>
          <a:bodyPr vert="horz" lIns="0" tIns="0" rIns="0" bIns="0" rtlCol="0" anchor="ctr" anchorCtr="0"/>
          <a:lstStyle>
            <a:lvl1pPr algn="r">
              <a:defRPr sz="1000">
                <a:solidFill>
                  <a:srgbClr val="404040"/>
                </a:solidFill>
              </a:defRPr>
            </a:lvl1pPr>
          </a:lstStyle>
          <a:p>
            <a:fld id="{BEFBC06F-C432-4F0F-A372-0424D296E75E}" type="slidenum">
              <a:rPr lang="de-DE" smtClean="0"/>
              <a:pPr/>
              <a:t>‹Nr.›</a:t>
            </a:fld>
            <a:endParaRPr lang="de-DE" dirty="0"/>
          </a:p>
        </p:txBody>
      </p:sp>
      <p:sp>
        <p:nvSpPr>
          <p:cNvPr id="26" name="Fußzeilenplatzhalter 9"/>
          <p:cNvSpPr>
            <a:spLocks noGrp="1"/>
          </p:cNvSpPr>
          <p:nvPr>
            <p:ph type="ftr" sz="quarter" idx="3"/>
          </p:nvPr>
        </p:nvSpPr>
        <p:spPr>
          <a:xfrm>
            <a:off x="446400" y="6534000"/>
            <a:ext cx="5112000" cy="270000"/>
          </a:xfrm>
          <a:prstGeom prst="rect">
            <a:avLst/>
          </a:prstGeom>
        </p:spPr>
        <p:txBody>
          <a:bodyPr vert="horz" lIns="0" tIns="0" rIns="0" bIns="0" rtlCol="0" anchor="ctr"/>
          <a:lstStyle>
            <a:lvl1pPr algn="l">
              <a:defRPr sz="1000">
                <a:solidFill>
                  <a:srgbClr val="404040"/>
                </a:solidFill>
              </a:defRPr>
            </a:lvl1pPr>
          </a:lstStyle>
          <a:p>
            <a:r>
              <a:rPr lang="de-AT" smtClean="0"/>
              <a:t>WWF Österreich I Thema I Datum</a:t>
            </a:r>
            <a:endParaRPr lang="de-DE" dirty="0" smtClean="0"/>
          </a:p>
        </p:txBody>
      </p:sp>
      <p:sp>
        <p:nvSpPr>
          <p:cNvPr id="27" name="Rectangle 4"/>
          <p:cNvSpPr>
            <a:spLocks noChangeArrowheads="1"/>
          </p:cNvSpPr>
          <p:nvPr userDrawn="1"/>
        </p:nvSpPr>
        <p:spPr bwMode="auto">
          <a:xfrm>
            <a:off x="-7938" y="0"/>
            <a:ext cx="107951" cy="6858000"/>
          </a:xfrm>
          <a:prstGeom prst="rect">
            <a:avLst/>
          </a:prstGeom>
          <a:solidFill>
            <a:srgbClr val="00ACCD"/>
          </a:solidFill>
          <a:ln>
            <a:noFill/>
          </a:ln>
        </p:spPr>
        <p:txBody>
          <a:bodyPr anchor="ctr"/>
          <a:lstStyle/>
          <a:p>
            <a:pPr fontAlgn="auto">
              <a:spcBef>
                <a:spcPts val="0"/>
              </a:spcBef>
              <a:spcAft>
                <a:spcPts val="0"/>
              </a:spcAft>
              <a:defRPr/>
            </a:pPr>
            <a:endParaRPr lang="en-US" sz="1800">
              <a:solidFill>
                <a:schemeClr val="lt1"/>
              </a:solidFill>
              <a:latin typeface="+mn-lt"/>
            </a:endParaRPr>
          </a:p>
        </p:txBody>
      </p:sp>
    </p:spTree>
    <p:extLst>
      <p:ext uri="{BB962C8B-B14F-4D97-AF65-F5344CB8AC3E}">
        <p14:creationId xmlns:p14="http://schemas.microsoft.com/office/powerpoint/2010/main" val="13712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encil Marketing">
    <p:spTree>
      <p:nvGrpSpPr>
        <p:cNvPr id="1" name=""/>
        <p:cNvGrpSpPr/>
        <p:nvPr/>
      </p:nvGrpSpPr>
      <p:grpSpPr>
        <a:xfrm>
          <a:off x="0" y="0"/>
          <a:ext cx="0" cy="0"/>
          <a:chOff x="0" y="0"/>
          <a:chExt cx="0" cy="0"/>
        </a:xfrm>
      </p:grpSpPr>
      <p:pic>
        <p:nvPicPr>
          <p:cNvPr id="53" name="Grafik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806" y="1657532"/>
            <a:ext cx="6627813" cy="3590065"/>
          </a:xfrm>
          <a:prstGeom prst="rect">
            <a:avLst/>
          </a:prstGeom>
        </p:spPr>
      </p:pic>
      <p:sp>
        <p:nvSpPr>
          <p:cNvPr id="39" name="Oval 31"/>
          <p:cNvSpPr>
            <a:spLocks noChangeArrowheads="1"/>
          </p:cNvSpPr>
          <p:nvPr userDrawn="1"/>
        </p:nvSpPr>
        <p:spPr bwMode="auto">
          <a:xfrm>
            <a:off x="4540250" y="4450877"/>
            <a:ext cx="144463" cy="144463"/>
          </a:xfrm>
          <a:prstGeom prst="ellipse">
            <a:avLst/>
          </a:prstGeom>
          <a:solidFill>
            <a:srgbClr val="00ACCD"/>
          </a:solidFill>
          <a:ln w="9525">
            <a:solidFill>
              <a:srgbClr val="00ACCD"/>
            </a:solidFill>
            <a:round/>
            <a:headEnd/>
            <a:tailEnd/>
          </a:ln>
          <a:effectLst>
            <a:outerShdw dist="23000" dir="5400000" rotWithShape="0">
              <a:srgbClr val="808080">
                <a:alpha val="34998"/>
              </a:srgbClr>
            </a:outerShdw>
          </a:effectLst>
        </p:spPr>
        <p:txBody>
          <a:bodyPr anchor="ctr"/>
          <a:lstStyle/>
          <a:p>
            <a:pPr algn="ctr" defTabSz="457200">
              <a:defRPr/>
            </a:pPr>
            <a:endParaRPr lang="en-US" sz="3200">
              <a:solidFill>
                <a:srgbClr val="EEECE1"/>
              </a:solidFill>
              <a:latin typeface="Arial"/>
              <a:cs typeface="Arial"/>
            </a:endParaRPr>
          </a:p>
        </p:txBody>
      </p:sp>
      <p:cxnSp>
        <p:nvCxnSpPr>
          <p:cNvPr id="40" name="Straight Connector 32"/>
          <p:cNvCxnSpPr/>
          <p:nvPr userDrawn="1"/>
        </p:nvCxnSpPr>
        <p:spPr>
          <a:xfrm rot="5400000">
            <a:off x="4217194" y="4975546"/>
            <a:ext cx="793750" cy="1588"/>
          </a:xfrm>
          <a:prstGeom prst="line">
            <a:avLst/>
          </a:prstGeom>
          <a:noFill/>
          <a:ln w="12700" cap="flat" cmpd="sng" algn="ctr">
            <a:solidFill>
              <a:srgbClr val="00ACCD"/>
            </a:solidFill>
            <a:prstDash val="solid"/>
          </a:ln>
          <a:effectLst/>
        </p:spPr>
      </p:cxnSp>
      <p:cxnSp>
        <p:nvCxnSpPr>
          <p:cNvPr id="41" name="Straight Connector 33"/>
          <p:cNvCxnSpPr/>
          <p:nvPr userDrawn="1"/>
        </p:nvCxnSpPr>
        <p:spPr>
          <a:xfrm flipH="1">
            <a:off x="3212306" y="5373215"/>
            <a:ext cx="1402558" cy="1"/>
          </a:xfrm>
          <a:prstGeom prst="line">
            <a:avLst/>
          </a:prstGeom>
          <a:noFill/>
          <a:ln w="12700" cap="flat" cmpd="sng" algn="ctr">
            <a:solidFill>
              <a:srgbClr val="00ACCD"/>
            </a:solidFill>
            <a:prstDash val="solid"/>
          </a:ln>
          <a:effectLst/>
        </p:spPr>
      </p:cxnSp>
      <p:sp>
        <p:nvSpPr>
          <p:cNvPr id="42" name="Oval 46"/>
          <p:cNvSpPr>
            <a:spLocks noChangeArrowheads="1"/>
          </p:cNvSpPr>
          <p:nvPr userDrawn="1"/>
        </p:nvSpPr>
        <p:spPr bwMode="auto">
          <a:xfrm>
            <a:off x="5434013" y="4106863"/>
            <a:ext cx="144462" cy="144462"/>
          </a:xfrm>
          <a:prstGeom prst="ellipse">
            <a:avLst/>
          </a:prstGeom>
          <a:solidFill>
            <a:srgbClr val="00ACCD"/>
          </a:solidFill>
          <a:ln w="9525">
            <a:solidFill>
              <a:srgbClr val="00ACCD"/>
            </a:solidFill>
            <a:round/>
            <a:headEnd/>
            <a:tailEnd/>
          </a:ln>
          <a:effectLst>
            <a:outerShdw dist="23000" dir="5400000" rotWithShape="0">
              <a:srgbClr val="808080">
                <a:alpha val="34998"/>
              </a:srgbClr>
            </a:outerShdw>
          </a:effectLst>
        </p:spPr>
        <p:txBody>
          <a:bodyPr anchor="ctr"/>
          <a:lstStyle/>
          <a:p>
            <a:pPr algn="ctr" defTabSz="457200">
              <a:defRPr/>
            </a:pPr>
            <a:endParaRPr lang="en-US" sz="3200">
              <a:solidFill>
                <a:srgbClr val="EEECE1"/>
              </a:solidFill>
              <a:latin typeface="Arial"/>
              <a:cs typeface="Arial"/>
            </a:endParaRPr>
          </a:p>
        </p:txBody>
      </p:sp>
      <p:cxnSp>
        <p:nvCxnSpPr>
          <p:cNvPr id="43" name="Straight Connector 47"/>
          <p:cNvCxnSpPr>
            <a:endCxn id="42" idx="6"/>
          </p:cNvCxnSpPr>
          <p:nvPr userDrawn="1"/>
        </p:nvCxnSpPr>
        <p:spPr>
          <a:xfrm rot="10800000" flipV="1">
            <a:off x="5578475" y="4171950"/>
            <a:ext cx="1050925" cy="7938"/>
          </a:xfrm>
          <a:prstGeom prst="line">
            <a:avLst/>
          </a:prstGeom>
          <a:noFill/>
          <a:ln w="12700" cap="flat" cmpd="sng" algn="ctr">
            <a:solidFill>
              <a:srgbClr val="00ACCD"/>
            </a:solidFill>
            <a:prstDash val="solid"/>
          </a:ln>
          <a:effectLst/>
        </p:spPr>
      </p:cxnSp>
      <p:cxnSp>
        <p:nvCxnSpPr>
          <p:cNvPr id="44" name="Straight Connector 51"/>
          <p:cNvCxnSpPr/>
          <p:nvPr userDrawn="1"/>
        </p:nvCxnSpPr>
        <p:spPr>
          <a:xfrm rot="5400000">
            <a:off x="6429375" y="4370388"/>
            <a:ext cx="398463" cy="1587"/>
          </a:xfrm>
          <a:prstGeom prst="line">
            <a:avLst/>
          </a:prstGeom>
          <a:noFill/>
          <a:ln w="12700" cap="flat" cmpd="sng" algn="ctr">
            <a:solidFill>
              <a:srgbClr val="00ACCD"/>
            </a:solidFill>
            <a:prstDash val="solid"/>
          </a:ln>
          <a:effectLst/>
        </p:spPr>
      </p:cxnSp>
      <p:sp>
        <p:nvSpPr>
          <p:cNvPr id="45" name="Oval 37"/>
          <p:cNvSpPr>
            <a:spLocks noChangeArrowheads="1"/>
          </p:cNvSpPr>
          <p:nvPr userDrawn="1"/>
        </p:nvSpPr>
        <p:spPr bwMode="auto">
          <a:xfrm>
            <a:off x="5743575" y="2112963"/>
            <a:ext cx="144463" cy="144462"/>
          </a:xfrm>
          <a:prstGeom prst="ellipse">
            <a:avLst/>
          </a:prstGeom>
          <a:solidFill>
            <a:srgbClr val="00ACCD"/>
          </a:solidFill>
          <a:ln w="9525">
            <a:solidFill>
              <a:srgbClr val="00ACCD"/>
            </a:solidFill>
            <a:round/>
            <a:headEnd/>
            <a:tailEnd/>
          </a:ln>
          <a:effectLst>
            <a:outerShdw dist="23000" dir="5400000" rotWithShape="0">
              <a:srgbClr val="808080">
                <a:alpha val="34998"/>
              </a:srgbClr>
            </a:outerShdw>
          </a:effectLst>
        </p:spPr>
        <p:txBody>
          <a:bodyPr anchor="ctr"/>
          <a:lstStyle/>
          <a:p>
            <a:pPr algn="ctr" defTabSz="457200">
              <a:defRPr/>
            </a:pPr>
            <a:endParaRPr lang="en-US" sz="3200">
              <a:solidFill>
                <a:srgbClr val="EEECE1"/>
              </a:solidFill>
              <a:latin typeface="Arial"/>
              <a:cs typeface="Arial"/>
            </a:endParaRPr>
          </a:p>
        </p:txBody>
      </p:sp>
      <p:cxnSp>
        <p:nvCxnSpPr>
          <p:cNvPr id="46" name="Straight Connector 38"/>
          <p:cNvCxnSpPr/>
          <p:nvPr userDrawn="1"/>
        </p:nvCxnSpPr>
        <p:spPr>
          <a:xfrm rot="10800000">
            <a:off x="5862638" y="2176463"/>
            <a:ext cx="766762" cy="1587"/>
          </a:xfrm>
          <a:prstGeom prst="line">
            <a:avLst/>
          </a:prstGeom>
          <a:noFill/>
          <a:ln w="12700" cap="flat" cmpd="sng" algn="ctr">
            <a:solidFill>
              <a:srgbClr val="00ACCD"/>
            </a:solidFill>
            <a:prstDash val="solid"/>
          </a:ln>
          <a:effectLst/>
        </p:spPr>
      </p:cxnSp>
      <p:cxnSp>
        <p:nvCxnSpPr>
          <p:cNvPr id="47" name="Straight Connector 43"/>
          <p:cNvCxnSpPr/>
          <p:nvPr userDrawn="1"/>
        </p:nvCxnSpPr>
        <p:spPr>
          <a:xfrm rot="5400000">
            <a:off x="6429375" y="2376488"/>
            <a:ext cx="398463" cy="1587"/>
          </a:xfrm>
          <a:prstGeom prst="line">
            <a:avLst/>
          </a:prstGeom>
          <a:noFill/>
          <a:ln w="12700" cap="flat" cmpd="sng" algn="ctr">
            <a:solidFill>
              <a:srgbClr val="00ACCD"/>
            </a:solidFill>
            <a:prstDash val="solid"/>
          </a:ln>
          <a:effectLst/>
        </p:spPr>
      </p:cxnSp>
      <p:cxnSp>
        <p:nvCxnSpPr>
          <p:cNvPr id="50" name="Straight Connector 26"/>
          <p:cNvCxnSpPr/>
          <p:nvPr userDrawn="1"/>
        </p:nvCxnSpPr>
        <p:spPr>
          <a:xfrm flipH="1" flipV="1">
            <a:off x="2203377" y="3452564"/>
            <a:ext cx="1728861" cy="1"/>
          </a:xfrm>
          <a:prstGeom prst="line">
            <a:avLst/>
          </a:prstGeom>
          <a:noFill/>
          <a:ln w="12700" cap="flat" cmpd="sng" algn="ctr">
            <a:solidFill>
              <a:srgbClr val="00ACCD"/>
            </a:solidFill>
            <a:prstDash val="solid"/>
          </a:ln>
          <a:effectLst/>
        </p:spPr>
      </p:cxnSp>
      <p:sp>
        <p:nvSpPr>
          <p:cNvPr id="24" name="Oval 31"/>
          <p:cNvSpPr>
            <a:spLocks noChangeArrowheads="1"/>
          </p:cNvSpPr>
          <p:nvPr userDrawn="1"/>
        </p:nvSpPr>
        <p:spPr bwMode="auto">
          <a:xfrm>
            <a:off x="3861594" y="2979489"/>
            <a:ext cx="144463" cy="144463"/>
          </a:xfrm>
          <a:prstGeom prst="ellipse">
            <a:avLst/>
          </a:prstGeom>
          <a:solidFill>
            <a:srgbClr val="00ACCD"/>
          </a:solidFill>
          <a:ln w="9525">
            <a:solidFill>
              <a:srgbClr val="00ACCD"/>
            </a:solidFill>
            <a:round/>
            <a:headEnd/>
            <a:tailEnd/>
          </a:ln>
          <a:effectLst>
            <a:outerShdw dist="23000" dir="5400000" rotWithShape="0">
              <a:srgbClr val="808080">
                <a:alpha val="34998"/>
              </a:srgbClr>
            </a:outerShdw>
          </a:effectLst>
        </p:spPr>
        <p:txBody>
          <a:bodyPr anchor="ctr"/>
          <a:lstStyle/>
          <a:p>
            <a:pPr algn="ctr" defTabSz="457200">
              <a:defRPr/>
            </a:pPr>
            <a:endParaRPr lang="en-US" sz="3200">
              <a:solidFill>
                <a:srgbClr val="EEECE1"/>
              </a:solidFill>
              <a:latin typeface="Arial"/>
              <a:cs typeface="Arial"/>
            </a:endParaRPr>
          </a:p>
        </p:txBody>
      </p:sp>
      <p:cxnSp>
        <p:nvCxnSpPr>
          <p:cNvPr id="49" name="Straight Connector 25"/>
          <p:cNvCxnSpPr/>
          <p:nvPr userDrawn="1"/>
        </p:nvCxnSpPr>
        <p:spPr>
          <a:xfrm rot="5400000">
            <a:off x="3768725" y="3287465"/>
            <a:ext cx="328613" cy="1587"/>
          </a:xfrm>
          <a:prstGeom prst="line">
            <a:avLst/>
          </a:prstGeom>
          <a:noFill/>
          <a:ln w="12700" cap="flat" cmpd="sng" algn="ctr">
            <a:solidFill>
              <a:srgbClr val="00ACCD"/>
            </a:solidFill>
            <a:prstDash val="solid"/>
          </a:ln>
          <a:effectLst/>
        </p:spPr>
      </p:cxnSp>
      <p:sp>
        <p:nvSpPr>
          <p:cNvPr id="48" name="Textplatzhalter 6"/>
          <p:cNvSpPr txBox="1">
            <a:spLocks/>
          </p:cNvSpPr>
          <p:nvPr userDrawn="1"/>
        </p:nvSpPr>
        <p:spPr>
          <a:xfrm>
            <a:off x="6588224" y="4498975"/>
            <a:ext cx="2170113" cy="373063"/>
          </a:xfrm>
          <a:prstGeom prst="rect">
            <a:avLst/>
          </a:prstGeom>
        </p:spPr>
        <p:txBody>
          <a:bodyPr lIns="0" rIns="0"/>
          <a:lstStyle>
            <a:lvl1pPr marL="342900" indent="-342900" algn="l" defTabSz="457200" rtl="0" eaLnBrk="1" fontAlgn="base" hangingPunct="1">
              <a:spcBef>
                <a:spcPct val="20000"/>
              </a:spcBef>
              <a:spcAft>
                <a:spcPct val="0"/>
              </a:spcAft>
              <a:buFont typeface="Arial" charset="0"/>
              <a:buNone/>
              <a:defRPr sz="1800" b="1" kern="1200" baseline="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1800" b="1" i="0" u="none" strike="noStrike" kern="1200" cap="none" spc="0" normalizeH="0" baseline="0" noProof="0" dirty="0" smtClean="0">
                <a:ln>
                  <a:noFill/>
                </a:ln>
                <a:solidFill>
                  <a:srgbClr val="00ACCD"/>
                </a:solidFill>
                <a:effectLst/>
                <a:uLnTx/>
                <a:uFillTx/>
                <a:latin typeface="Arial"/>
                <a:cs typeface="Arial"/>
              </a:rPr>
              <a:t>Expertise</a:t>
            </a:r>
            <a:endParaRPr kumimoji="0" lang="de-AT" sz="1800" b="1" i="0" u="none" strike="noStrike" kern="1200" cap="none" spc="0" normalizeH="0" baseline="0" noProof="0" dirty="0">
              <a:ln>
                <a:noFill/>
              </a:ln>
              <a:solidFill>
                <a:srgbClr val="00ACCD"/>
              </a:solidFill>
              <a:effectLst/>
              <a:uLnTx/>
              <a:uFillTx/>
              <a:latin typeface="Arial"/>
              <a:cs typeface="Arial"/>
            </a:endParaRPr>
          </a:p>
        </p:txBody>
      </p:sp>
      <p:sp>
        <p:nvSpPr>
          <p:cNvPr id="52" name="Textplatzhalter 7"/>
          <p:cNvSpPr txBox="1">
            <a:spLocks/>
          </p:cNvSpPr>
          <p:nvPr userDrawn="1"/>
        </p:nvSpPr>
        <p:spPr>
          <a:xfrm>
            <a:off x="6575745" y="2521530"/>
            <a:ext cx="2326955" cy="373063"/>
          </a:xfrm>
          <a:prstGeom prst="rect">
            <a:avLst/>
          </a:prstGeom>
        </p:spPr>
        <p:txBody>
          <a:bodyPr lIns="0" rIns="0"/>
          <a:lstStyle>
            <a:lvl1pPr marL="342900" indent="-342900" algn="l" defTabSz="457200" rtl="0" eaLnBrk="1" fontAlgn="base" hangingPunct="1">
              <a:spcBef>
                <a:spcPct val="20000"/>
              </a:spcBef>
              <a:spcAft>
                <a:spcPct val="0"/>
              </a:spcAft>
              <a:buFont typeface="Arial" charset="0"/>
              <a:buNone/>
              <a:defRPr sz="1800" b="1" kern="1200" baseline="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1800" b="1" i="0" u="none" strike="noStrike" kern="1200" cap="none" spc="0" normalizeH="0" baseline="0" noProof="0" dirty="0" smtClean="0">
                <a:ln>
                  <a:noFill/>
                </a:ln>
                <a:solidFill>
                  <a:srgbClr val="00ACCD"/>
                </a:solidFill>
                <a:effectLst/>
                <a:uLnTx/>
                <a:uFillTx/>
                <a:latin typeface="Arial"/>
                <a:cs typeface="Arial"/>
              </a:rPr>
              <a:t>Breite Unterstützung</a:t>
            </a:r>
            <a:endParaRPr kumimoji="0" lang="de-AT" sz="1800" b="1" i="0" u="none" strike="noStrike" kern="1200" cap="none" spc="0" normalizeH="0" baseline="0" noProof="0" dirty="0">
              <a:ln>
                <a:noFill/>
              </a:ln>
              <a:solidFill>
                <a:srgbClr val="00ACCD"/>
              </a:solidFill>
              <a:effectLst/>
              <a:uLnTx/>
              <a:uFillTx/>
              <a:latin typeface="Arial"/>
              <a:cs typeface="Arial"/>
            </a:endParaRPr>
          </a:p>
        </p:txBody>
      </p:sp>
      <p:sp>
        <p:nvSpPr>
          <p:cNvPr id="54" name="Textplatzhalter 8"/>
          <p:cNvSpPr txBox="1">
            <a:spLocks/>
          </p:cNvSpPr>
          <p:nvPr userDrawn="1"/>
        </p:nvSpPr>
        <p:spPr>
          <a:xfrm>
            <a:off x="709712" y="4317088"/>
            <a:ext cx="2701827" cy="696088"/>
          </a:xfrm>
          <a:prstGeom prst="rect">
            <a:avLst/>
          </a:prstGeom>
        </p:spPr>
        <p:txBody>
          <a:bodyPr lIns="0" rIns="0"/>
          <a:lstStyle>
            <a:lvl1pPr marL="342900" indent="-342900" algn="l" defTabSz="457200" rtl="0" eaLnBrk="1" fontAlgn="base" hangingPunct="1">
              <a:spcBef>
                <a:spcPct val="20000"/>
              </a:spcBef>
              <a:spcAft>
                <a:spcPct val="0"/>
              </a:spcAft>
              <a:buFont typeface="Arial" charset="0"/>
              <a:buNone/>
              <a:defRPr sz="1800" b="1" kern="1200" baseline="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1800" b="1" i="0" u="none" strike="noStrike" kern="1200" cap="none" spc="0" normalizeH="0" baseline="0" noProof="0" dirty="0" smtClean="0">
                <a:ln>
                  <a:noFill/>
                </a:ln>
                <a:solidFill>
                  <a:srgbClr val="00ACCD"/>
                </a:solidFill>
                <a:effectLst/>
                <a:uLnTx/>
                <a:uFillTx/>
                <a:latin typeface="Arial"/>
                <a:cs typeface="Arial"/>
              </a:rPr>
              <a:t>Regional verankert,</a:t>
            </a: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1800" b="1" i="0" u="none" strike="noStrike" kern="1200" cap="none" spc="0" normalizeH="0" baseline="0" noProof="0" dirty="0" smtClean="0">
                <a:ln>
                  <a:noFill/>
                </a:ln>
                <a:solidFill>
                  <a:srgbClr val="00ACCD"/>
                </a:solidFill>
                <a:effectLst/>
                <a:uLnTx/>
                <a:uFillTx/>
                <a:latin typeface="Arial"/>
                <a:cs typeface="Arial"/>
              </a:rPr>
              <a:t>international vernetzt</a:t>
            </a:r>
            <a:endParaRPr kumimoji="0" lang="de-AT" sz="1800" b="1" i="0" u="none" strike="noStrike" kern="1200" cap="none" spc="0" normalizeH="0" baseline="0" noProof="0" dirty="0">
              <a:ln>
                <a:noFill/>
              </a:ln>
              <a:solidFill>
                <a:srgbClr val="00ACCD"/>
              </a:solidFill>
              <a:effectLst/>
              <a:uLnTx/>
              <a:uFillTx/>
              <a:latin typeface="Arial"/>
              <a:cs typeface="Arial"/>
            </a:endParaRPr>
          </a:p>
        </p:txBody>
      </p:sp>
      <p:sp>
        <p:nvSpPr>
          <p:cNvPr id="55" name="Textplatzhalter 9"/>
          <p:cNvSpPr txBox="1">
            <a:spLocks/>
          </p:cNvSpPr>
          <p:nvPr userDrawn="1"/>
        </p:nvSpPr>
        <p:spPr>
          <a:xfrm>
            <a:off x="709713" y="2852936"/>
            <a:ext cx="1918072" cy="720080"/>
          </a:xfrm>
          <a:prstGeom prst="rect">
            <a:avLst/>
          </a:prstGeom>
        </p:spPr>
        <p:txBody>
          <a:bodyPr lIns="0" rIns="0"/>
          <a:lstStyle>
            <a:lvl1pPr marL="342900" indent="-342900" algn="l" defTabSz="457200" rtl="0" eaLnBrk="1" fontAlgn="base" hangingPunct="1">
              <a:spcBef>
                <a:spcPct val="20000"/>
              </a:spcBef>
              <a:spcAft>
                <a:spcPct val="0"/>
              </a:spcAft>
              <a:buFont typeface="Arial" charset="0"/>
              <a:buNone/>
              <a:defRPr sz="1800" b="1" kern="1200" baseline="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1200" b="0" i="0" u="none" strike="noStrike" kern="1200" cap="none" spc="0" normalizeH="0" baseline="0" noProof="0" dirty="0" smtClean="0">
                <a:ln>
                  <a:noFill/>
                </a:ln>
                <a:solidFill>
                  <a:srgbClr val="303030"/>
                </a:solidFill>
                <a:effectLst/>
                <a:uLnTx/>
                <a:uFillTx/>
                <a:latin typeface="Arial"/>
                <a:cs typeface="Arial"/>
              </a:rPr>
              <a:t>Bekanntheit von 99 Prozent </a:t>
            </a: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1200" b="0" i="0" u="none" strike="noStrike" kern="1200" cap="none" spc="0" normalizeH="0" baseline="0" noProof="0" dirty="0" smtClean="0">
                <a:ln>
                  <a:noFill/>
                </a:ln>
                <a:solidFill>
                  <a:srgbClr val="303030"/>
                </a:solidFill>
                <a:effectLst/>
                <a:uLnTx/>
                <a:uFillTx/>
                <a:latin typeface="Arial"/>
                <a:cs typeface="Arial"/>
              </a:rPr>
              <a:t>und hohe Sympathiewerte</a:t>
            </a:r>
            <a:endParaRPr kumimoji="0" lang="de-AT" sz="1200" b="0" i="0" u="none" strike="noStrike" kern="1200" cap="none" spc="0" normalizeH="0" baseline="0" noProof="0" dirty="0">
              <a:ln>
                <a:noFill/>
              </a:ln>
              <a:solidFill>
                <a:srgbClr val="303030"/>
              </a:solidFill>
              <a:effectLst/>
              <a:uLnTx/>
              <a:uFillTx/>
              <a:latin typeface="Arial"/>
              <a:cs typeface="Arial"/>
            </a:endParaRPr>
          </a:p>
        </p:txBody>
      </p:sp>
      <p:sp>
        <p:nvSpPr>
          <p:cNvPr id="56" name="Textplatzhalter 10"/>
          <p:cNvSpPr txBox="1">
            <a:spLocks/>
          </p:cNvSpPr>
          <p:nvPr userDrawn="1"/>
        </p:nvSpPr>
        <p:spPr>
          <a:xfrm>
            <a:off x="6591913" y="4797152"/>
            <a:ext cx="1812679" cy="895350"/>
          </a:xfrm>
          <a:prstGeom prst="rect">
            <a:avLst/>
          </a:prstGeom>
        </p:spPr>
        <p:txBody>
          <a:bodyPr lIns="0" rIns="0"/>
          <a:lstStyle>
            <a:lvl1pPr marL="0" indent="0" algn="l" defTabSz="457200" rtl="0" eaLnBrk="1" fontAlgn="base" hangingPunct="1">
              <a:lnSpc>
                <a:spcPts val="1800"/>
              </a:lnSpc>
              <a:spcBef>
                <a:spcPts val="0"/>
              </a:spcBef>
              <a:spcAft>
                <a:spcPct val="0"/>
              </a:spcAft>
              <a:buFont typeface="Arial" charset="0"/>
              <a:buNone/>
              <a:defRPr sz="1200" kern="1200" baseline="0">
                <a:solidFill>
                  <a:srgbClr val="303030"/>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ts val="1800"/>
              </a:lnSpc>
              <a:spcBef>
                <a:spcPts val="0"/>
              </a:spcBef>
              <a:spcAft>
                <a:spcPct val="0"/>
              </a:spcAft>
              <a:buClrTx/>
              <a:buSzTx/>
              <a:buFont typeface="Arial" charset="0"/>
              <a:buNone/>
              <a:tabLst/>
              <a:defRPr/>
            </a:pPr>
            <a:r>
              <a:rPr kumimoji="0" lang="de-DE" sz="1200" b="0" i="0" u="none" strike="noStrike" kern="1200" cap="none" spc="0" normalizeH="0" baseline="0" noProof="0" dirty="0" smtClean="0">
                <a:ln>
                  <a:noFill/>
                </a:ln>
                <a:solidFill>
                  <a:srgbClr val="303030"/>
                </a:solidFill>
                <a:effectLst/>
                <a:uLnTx/>
                <a:uFillTx/>
                <a:latin typeface="Arial"/>
                <a:cs typeface="Arial"/>
              </a:rPr>
              <a:t>Fachleute bearbeiten Themen wie Klima, Naturschutz, Politik, grüne Wirtschaft, Jugend etc.</a:t>
            </a:r>
            <a:endParaRPr kumimoji="0" lang="de-AT" sz="1200" b="0" i="0" u="none" strike="noStrike" kern="1200" cap="none" spc="0" normalizeH="0" baseline="0" noProof="0" dirty="0">
              <a:ln>
                <a:noFill/>
              </a:ln>
              <a:solidFill>
                <a:srgbClr val="303030"/>
              </a:solidFill>
              <a:effectLst/>
              <a:uLnTx/>
              <a:uFillTx/>
              <a:latin typeface="Arial"/>
              <a:cs typeface="Arial"/>
            </a:endParaRPr>
          </a:p>
        </p:txBody>
      </p:sp>
      <p:sp>
        <p:nvSpPr>
          <p:cNvPr id="57" name="Textplatzhalter 11"/>
          <p:cNvSpPr txBox="1">
            <a:spLocks/>
          </p:cNvSpPr>
          <p:nvPr userDrawn="1"/>
        </p:nvSpPr>
        <p:spPr>
          <a:xfrm>
            <a:off x="6575744" y="2804896"/>
            <a:ext cx="1828848" cy="1200168"/>
          </a:xfrm>
          <a:prstGeom prst="rect">
            <a:avLst/>
          </a:prstGeom>
        </p:spPr>
        <p:txBody>
          <a:bodyPr lIns="0" rIns="0"/>
          <a:lstStyle>
            <a:lvl1pPr marL="0" indent="0" algn="l" defTabSz="457200" rtl="0" eaLnBrk="1" fontAlgn="base" hangingPunct="1">
              <a:lnSpc>
                <a:spcPts val="1800"/>
              </a:lnSpc>
              <a:spcBef>
                <a:spcPts val="0"/>
              </a:spcBef>
              <a:spcAft>
                <a:spcPct val="0"/>
              </a:spcAft>
              <a:buFont typeface="Arial" charset="0"/>
              <a:buNone/>
              <a:defRPr sz="1200" kern="1200" baseline="0">
                <a:solidFill>
                  <a:srgbClr val="303030"/>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ts val="1800"/>
              </a:lnSpc>
              <a:spcBef>
                <a:spcPts val="0"/>
              </a:spcBef>
              <a:spcAft>
                <a:spcPct val="0"/>
              </a:spcAft>
              <a:buClrTx/>
              <a:buSzTx/>
              <a:buFont typeface="Arial" charset="0"/>
              <a:buNone/>
              <a:tabLst/>
              <a:defRPr/>
            </a:pPr>
            <a:r>
              <a:rPr kumimoji="0" lang="de-DE" sz="1200" b="0" i="0" u="none" strike="noStrike" kern="1200" cap="none" spc="0" normalizeH="0" baseline="0" noProof="0" dirty="0" smtClean="0">
                <a:ln>
                  <a:noFill/>
                </a:ln>
                <a:solidFill>
                  <a:srgbClr val="303030"/>
                </a:solidFill>
                <a:effectLst/>
                <a:uLnTx/>
                <a:uFillTx/>
                <a:latin typeface="Arial"/>
                <a:cs typeface="Arial"/>
              </a:rPr>
              <a:t>Weltweit hat der WWF rund 5,3 Mio. </a:t>
            </a:r>
            <a:r>
              <a:rPr kumimoji="0" lang="de-DE" sz="1200" b="0" i="0" u="none" strike="noStrike" kern="1200" cap="none" spc="0" normalizeH="0" baseline="0" noProof="0" dirty="0" err="1" smtClean="0">
                <a:ln>
                  <a:noFill/>
                </a:ln>
                <a:solidFill>
                  <a:srgbClr val="303030"/>
                </a:solidFill>
                <a:effectLst/>
                <a:uLnTx/>
                <a:uFillTx/>
                <a:latin typeface="Arial"/>
                <a:cs typeface="Arial"/>
              </a:rPr>
              <a:t>UnterstützerInnen</a:t>
            </a:r>
            <a:r>
              <a:rPr kumimoji="0" lang="de-DE" sz="1200" b="0" i="0" u="none" strike="noStrike" kern="1200" cap="none" spc="0" normalizeH="0" baseline="0" noProof="0" dirty="0" smtClean="0">
                <a:ln>
                  <a:noFill/>
                </a:ln>
                <a:solidFill>
                  <a:srgbClr val="303030"/>
                </a:solidFill>
                <a:effectLst/>
                <a:uLnTx/>
                <a:uFillTx/>
                <a:latin typeface="Arial"/>
                <a:cs typeface="Arial"/>
              </a:rPr>
              <a:t> und betreut über 2.000 Projekte</a:t>
            </a:r>
            <a:endParaRPr kumimoji="0" lang="de-AT" sz="1200" b="0" i="0" u="none" strike="noStrike" kern="1200" cap="none" spc="0" normalizeH="0" baseline="0" noProof="0" dirty="0">
              <a:ln>
                <a:noFill/>
              </a:ln>
              <a:solidFill>
                <a:srgbClr val="303030"/>
              </a:solidFill>
              <a:effectLst/>
              <a:uLnTx/>
              <a:uFillTx/>
              <a:latin typeface="Arial"/>
              <a:cs typeface="Arial"/>
            </a:endParaRPr>
          </a:p>
        </p:txBody>
      </p:sp>
      <p:sp>
        <p:nvSpPr>
          <p:cNvPr id="58" name="Textplatzhalter 12"/>
          <p:cNvSpPr txBox="1">
            <a:spLocks/>
          </p:cNvSpPr>
          <p:nvPr userDrawn="1"/>
        </p:nvSpPr>
        <p:spPr>
          <a:xfrm>
            <a:off x="709713" y="4981922"/>
            <a:ext cx="2414487" cy="895350"/>
          </a:xfrm>
          <a:prstGeom prst="rect">
            <a:avLst/>
          </a:prstGeom>
        </p:spPr>
        <p:txBody>
          <a:bodyPr lIns="0" rIns="0"/>
          <a:lstStyle>
            <a:lvl1pPr marL="0" indent="0" algn="l" defTabSz="457200" rtl="0" eaLnBrk="1" fontAlgn="base" hangingPunct="1">
              <a:lnSpc>
                <a:spcPts val="1800"/>
              </a:lnSpc>
              <a:spcBef>
                <a:spcPts val="0"/>
              </a:spcBef>
              <a:spcAft>
                <a:spcPct val="0"/>
              </a:spcAft>
              <a:buFont typeface="Arial" charset="0"/>
              <a:buNone/>
              <a:defRPr sz="1200" kern="1200" baseline="0">
                <a:solidFill>
                  <a:srgbClr val="303030"/>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ts val="1800"/>
              </a:lnSpc>
              <a:spcBef>
                <a:spcPts val="0"/>
              </a:spcBef>
              <a:spcAft>
                <a:spcPct val="0"/>
              </a:spcAft>
              <a:buClrTx/>
              <a:buSzTx/>
              <a:buFont typeface="Arial" charset="0"/>
              <a:buNone/>
              <a:tabLst/>
              <a:defRPr/>
            </a:pPr>
            <a:r>
              <a:rPr kumimoji="0" lang="de-DE" sz="1200" b="0" i="0" u="none" strike="noStrike" kern="1200" cap="none" spc="0" normalizeH="0" baseline="0" noProof="0" smtClean="0">
                <a:ln>
                  <a:noFill/>
                </a:ln>
                <a:solidFill>
                  <a:srgbClr val="303030"/>
                </a:solidFill>
                <a:effectLst/>
                <a:uLnTx/>
                <a:uFillTx/>
                <a:latin typeface="Arial"/>
                <a:cs typeface="Arial"/>
              </a:rPr>
              <a:t>WWFÖsterreich beschäftigt über 70 MitarbeiterInnen, weltweit ist der WWF in rund 100 Ländern aktiv</a:t>
            </a:r>
            <a:endParaRPr kumimoji="0" lang="de-AT" sz="1200" b="0" i="0" u="none" strike="noStrike" kern="1200" cap="none" spc="0" normalizeH="0" baseline="0" noProof="0" dirty="0">
              <a:ln>
                <a:noFill/>
              </a:ln>
              <a:solidFill>
                <a:srgbClr val="303030"/>
              </a:solidFill>
              <a:effectLst/>
              <a:uLnTx/>
              <a:uFillTx/>
              <a:latin typeface="Arial"/>
              <a:cs typeface="Arial"/>
            </a:endParaRPr>
          </a:p>
        </p:txBody>
      </p:sp>
      <p:sp>
        <p:nvSpPr>
          <p:cNvPr id="59" name="Textplatzhalter 6"/>
          <p:cNvSpPr txBox="1">
            <a:spLocks/>
          </p:cNvSpPr>
          <p:nvPr userDrawn="1"/>
        </p:nvSpPr>
        <p:spPr>
          <a:xfrm>
            <a:off x="709712" y="2492896"/>
            <a:ext cx="2170113" cy="373063"/>
          </a:xfrm>
          <a:prstGeom prst="rect">
            <a:avLst/>
          </a:prstGeom>
        </p:spPr>
        <p:txBody>
          <a:bodyPr lIns="0" rIns="0"/>
          <a:lstStyle>
            <a:lvl1pPr marL="342900" indent="-342900" algn="l" defTabSz="457200" rtl="0" eaLnBrk="1" fontAlgn="base" hangingPunct="1">
              <a:spcBef>
                <a:spcPct val="20000"/>
              </a:spcBef>
              <a:spcAft>
                <a:spcPct val="0"/>
              </a:spcAft>
              <a:buFont typeface="Arial" charset="0"/>
              <a:buNone/>
              <a:defRPr sz="1800" b="1" kern="1200" baseline="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1800" b="1" i="0" u="none" strike="noStrike" kern="1200" cap="none" spc="0" normalizeH="0" baseline="0" noProof="0" dirty="0" smtClean="0">
                <a:ln>
                  <a:noFill/>
                </a:ln>
                <a:solidFill>
                  <a:srgbClr val="00ACCD"/>
                </a:solidFill>
                <a:effectLst/>
                <a:uLnTx/>
                <a:uFillTx/>
                <a:latin typeface="Arial"/>
                <a:cs typeface="Arial"/>
              </a:rPr>
              <a:t>Starke Marke</a:t>
            </a:r>
          </a:p>
        </p:txBody>
      </p:sp>
      <p:sp>
        <p:nvSpPr>
          <p:cNvPr id="25" name="Foliennummernplatzhalter 8"/>
          <p:cNvSpPr>
            <a:spLocks noGrp="1"/>
          </p:cNvSpPr>
          <p:nvPr>
            <p:ph type="sldNum" sz="quarter" idx="4"/>
          </p:nvPr>
        </p:nvSpPr>
        <p:spPr>
          <a:xfrm>
            <a:off x="8676000" y="6534000"/>
            <a:ext cx="144000" cy="270000"/>
          </a:xfrm>
          <a:prstGeom prst="rect">
            <a:avLst/>
          </a:prstGeom>
        </p:spPr>
        <p:txBody>
          <a:bodyPr vert="horz" lIns="0" tIns="0" rIns="0" bIns="0" rtlCol="0" anchor="ctr" anchorCtr="0"/>
          <a:lstStyle>
            <a:lvl1pPr algn="r">
              <a:defRPr sz="1000">
                <a:solidFill>
                  <a:srgbClr val="404040"/>
                </a:solidFill>
              </a:defRPr>
            </a:lvl1pPr>
          </a:lstStyle>
          <a:p>
            <a:fld id="{BEFBC06F-C432-4F0F-A372-0424D296E75E}" type="slidenum">
              <a:rPr lang="de-DE" smtClean="0"/>
              <a:pPr/>
              <a:t>‹Nr.›</a:t>
            </a:fld>
            <a:endParaRPr lang="de-DE" dirty="0"/>
          </a:p>
        </p:txBody>
      </p:sp>
      <p:sp>
        <p:nvSpPr>
          <p:cNvPr id="26" name="Fußzeilenplatzhalter 9"/>
          <p:cNvSpPr>
            <a:spLocks noGrp="1"/>
          </p:cNvSpPr>
          <p:nvPr>
            <p:ph type="ftr" sz="quarter" idx="3"/>
          </p:nvPr>
        </p:nvSpPr>
        <p:spPr>
          <a:xfrm>
            <a:off x="446400" y="6534000"/>
            <a:ext cx="5112000" cy="270000"/>
          </a:xfrm>
          <a:prstGeom prst="rect">
            <a:avLst/>
          </a:prstGeom>
        </p:spPr>
        <p:txBody>
          <a:bodyPr vert="horz" lIns="0" tIns="0" rIns="0" bIns="0" rtlCol="0" anchor="ctr"/>
          <a:lstStyle>
            <a:lvl1pPr algn="l">
              <a:defRPr sz="1000">
                <a:solidFill>
                  <a:srgbClr val="404040"/>
                </a:solidFill>
              </a:defRPr>
            </a:lvl1pPr>
          </a:lstStyle>
          <a:p>
            <a:r>
              <a:rPr lang="de-AT" smtClean="0"/>
              <a:t>WWF Österreich I Thema I Datum</a:t>
            </a:r>
            <a:endParaRPr lang="de-DE" dirty="0" smtClean="0"/>
          </a:p>
        </p:txBody>
      </p:sp>
      <p:sp>
        <p:nvSpPr>
          <p:cNvPr id="27" name="Rectangle 4"/>
          <p:cNvSpPr>
            <a:spLocks noChangeArrowheads="1"/>
          </p:cNvSpPr>
          <p:nvPr userDrawn="1"/>
        </p:nvSpPr>
        <p:spPr bwMode="auto">
          <a:xfrm>
            <a:off x="-7938" y="0"/>
            <a:ext cx="107951" cy="6858000"/>
          </a:xfrm>
          <a:prstGeom prst="rect">
            <a:avLst/>
          </a:prstGeom>
          <a:solidFill>
            <a:srgbClr val="00ACCD"/>
          </a:solidFill>
          <a:ln>
            <a:noFill/>
          </a:ln>
        </p:spPr>
        <p:txBody>
          <a:bodyPr anchor="ctr"/>
          <a:lstStyle/>
          <a:p>
            <a:pPr fontAlgn="auto">
              <a:spcBef>
                <a:spcPts val="0"/>
              </a:spcBef>
              <a:spcAft>
                <a:spcPts val="0"/>
              </a:spcAft>
              <a:defRPr/>
            </a:pPr>
            <a:endParaRPr lang="en-US" sz="1800">
              <a:solidFill>
                <a:schemeClr val="lt1"/>
              </a:solidFill>
              <a:latin typeface="+mn-lt"/>
            </a:endParaRPr>
          </a:p>
        </p:txBody>
      </p:sp>
    </p:spTree>
    <p:extLst>
      <p:ext uri="{BB962C8B-B14F-4D97-AF65-F5344CB8AC3E}">
        <p14:creationId xmlns:p14="http://schemas.microsoft.com/office/powerpoint/2010/main" val="193947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inzeilig mit Bild/Grafik + Tex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95536" y="1772816"/>
            <a:ext cx="4038600" cy="4536504"/>
          </a:xfrm>
          <a:prstGeom prst="rect">
            <a:avLst/>
          </a:prstGeom>
        </p:spPr>
        <p:txBody>
          <a:bodyPr/>
          <a:lstStyle>
            <a:lvl1pPr marL="342900" indent="-342900">
              <a:buFont typeface="Arial" panose="020B0604020202020204" pitchFamily="34" charset="0"/>
              <a:buChar char="•"/>
              <a:defRPr sz="2000" baseline="0">
                <a:latin typeface="Arial" panose="020B0604020202020204" pitchFamily="34" charset="0"/>
                <a:cs typeface="Arial" panose="020B0604020202020204" pitchFamily="34" charset="0"/>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de-DE" dirty="0" smtClean="0"/>
              <a:t>Text oder Aufzählungen hier</a:t>
            </a:r>
          </a:p>
          <a:p>
            <a:pPr lvl="0"/>
            <a:endParaRPr lang="de-DE" dirty="0" smtClean="0"/>
          </a:p>
        </p:txBody>
      </p:sp>
      <p:sp>
        <p:nvSpPr>
          <p:cNvPr id="4" name="Inhaltsplatzhalter 3"/>
          <p:cNvSpPr>
            <a:spLocks noGrp="1"/>
          </p:cNvSpPr>
          <p:nvPr>
            <p:ph sz="half" idx="2" hasCustomPrompt="1"/>
          </p:nvPr>
        </p:nvSpPr>
        <p:spPr>
          <a:xfrm>
            <a:off x="4644008" y="1772816"/>
            <a:ext cx="4038600" cy="4536504"/>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Grafik oder Bild hier</a:t>
            </a:r>
            <a:endParaRPr lang="de-AT" dirty="0"/>
          </a:p>
        </p:txBody>
      </p:sp>
      <p:sp>
        <p:nvSpPr>
          <p:cNvPr id="9" name="Titel 1"/>
          <p:cNvSpPr>
            <a:spLocks noGrp="1"/>
          </p:cNvSpPr>
          <p:nvPr>
            <p:ph type="title" hasCustomPrompt="1"/>
          </p:nvPr>
        </p:nvSpPr>
        <p:spPr>
          <a:xfrm>
            <a:off x="1403648" y="260648"/>
            <a:ext cx="7272808" cy="864096"/>
          </a:xfrm>
          <a:prstGeom prst="rect">
            <a:avLst/>
          </a:prstGeom>
          <a:solidFill>
            <a:srgbClr val="00ACCD">
              <a:alpha val="80000"/>
            </a:srgbClr>
          </a:solidFill>
        </p:spPr>
        <p:txBody>
          <a:bodyPr>
            <a:noAutofit/>
          </a:bodyPr>
          <a:lstStyle>
            <a:lvl1pPr algn="l">
              <a:defRPr sz="5400" b="0" baseline="0">
                <a:solidFill>
                  <a:schemeClr val="bg1"/>
                </a:solidFill>
                <a:latin typeface="WWF" pitchFamily="50" charset="0"/>
                <a:cs typeface="Arial" panose="020B0604020202020204" pitchFamily="34" charset="0"/>
              </a:defRPr>
            </a:lvl1pPr>
          </a:lstStyle>
          <a:p>
            <a:r>
              <a:rPr lang="de-DE" dirty="0" smtClean="0"/>
              <a:t>Titel der Folie einzeilig</a:t>
            </a:r>
            <a:endParaRPr lang="de-AT" dirty="0"/>
          </a:p>
        </p:txBody>
      </p:sp>
      <p:pic>
        <p:nvPicPr>
          <p:cNvPr id="10" name="Picture 2" descr="I:\KoKa\5 Marketing\Branding_CB\Branding AKTUELL\BRANDING und LOGOS NEU\_WWF_Panda_Logos\WWF-LOGO neuer Brand_seit Jänner 2011\Tab_NEUTRAL_kurz.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528" y="4663"/>
            <a:ext cx="944562" cy="1408113"/>
          </a:xfrm>
          <a:prstGeom prst="rect">
            <a:avLst/>
          </a:prstGeom>
          <a:noFill/>
          <a:extLst>
            <a:ext uri="{909E8E84-426E-40DD-AFC4-6F175D3DCCD1}">
              <a14:hiddenFill xmlns:a14="http://schemas.microsoft.com/office/drawing/2010/main">
                <a:solidFill>
                  <a:srgbClr val="FFFFFF"/>
                </a:solidFill>
              </a14:hiddenFill>
            </a:ext>
          </a:extLst>
        </p:spPr>
      </p:pic>
      <p:sp>
        <p:nvSpPr>
          <p:cNvPr id="7" name="Foliennummernplatzhalter 8"/>
          <p:cNvSpPr>
            <a:spLocks noGrp="1"/>
          </p:cNvSpPr>
          <p:nvPr>
            <p:ph type="sldNum" sz="quarter" idx="4"/>
          </p:nvPr>
        </p:nvSpPr>
        <p:spPr>
          <a:xfrm>
            <a:off x="8676000" y="6534000"/>
            <a:ext cx="144000" cy="270000"/>
          </a:xfrm>
          <a:prstGeom prst="rect">
            <a:avLst/>
          </a:prstGeom>
        </p:spPr>
        <p:txBody>
          <a:bodyPr vert="horz" lIns="0" tIns="0" rIns="0" bIns="0" rtlCol="0" anchor="ctr" anchorCtr="0"/>
          <a:lstStyle>
            <a:lvl1pPr algn="r">
              <a:defRPr sz="1000">
                <a:solidFill>
                  <a:srgbClr val="404040"/>
                </a:solidFill>
              </a:defRPr>
            </a:lvl1pPr>
          </a:lstStyle>
          <a:p>
            <a:fld id="{BEFBC06F-C432-4F0F-A372-0424D296E75E}" type="slidenum">
              <a:rPr lang="de-DE" smtClean="0"/>
              <a:pPr/>
              <a:t>‹Nr.›</a:t>
            </a:fld>
            <a:endParaRPr lang="de-DE" dirty="0"/>
          </a:p>
        </p:txBody>
      </p:sp>
      <p:sp>
        <p:nvSpPr>
          <p:cNvPr id="8" name="Fußzeilenplatzhalter 9"/>
          <p:cNvSpPr>
            <a:spLocks noGrp="1"/>
          </p:cNvSpPr>
          <p:nvPr>
            <p:ph type="ftr" sz="quarter" idx="3"/>
          </p:nvPr>
        </p:nvSpPr>
        <p:spPr>
          <a:xfrm>
            <a:off x="446400" y="6534000"/>
            <a:ext cx="5112000" cy="270000"/>
          </a:xfrm>
          <a:prstGeom prst="rect">
            <a:avLst/>
          </a:prstGeom>
        </p:spPr>
        <p:txBody>
          <a:bodyPr vert="horz" lIns="0" tIns="0" rIns="0" bIns="0" rtlCol="0" anchor="ctr"/>
          <a:lstStyle>
            <a:lvl1pPr algn="l">
              <a:defRPr sz="1000">
                <a:solidFill>
                  <a:srgbClr val="404040"/>
                </a:solidFill>
              </a:defRPr>
            </a:lvl1pPr>
          </a:lstStyle>
          <a:p>
            <a:r>
              <a:rPr lang="de-AT" smtClean="0"/>
              <a:t>WWF Österreich I Thema I Datum</a:t>
            </a:r>
            <a:endParaRPr lang="de-DE" dirty="0" smtClean="0"/>
          </a:p>
        </p:txBody>
      </p:sp>
      <p:sp>
        <p:nvSpPr>
          <p:cNvPr id="11" name="Rectangle 4"/>
          <p:cNvSpPr>
            <a:spLocks noChangeArrowheads="1"/>
          </p:cNvSpPr>
          <p:nvPr userDrawn="1"/>
        </p:nvSpPr>
        <p:spPr bwMode="auto">
          <a:xfrm>
            <a:off x="-7938" y="0"/>
            <a:ext cx="107951" cy="6858000"/>
          </a:xfrm>
          <a:prstGeom prst="rect">
            <a:avLst/>
          </a:prstGeom>
          <a:solidFill>
            <a:srgbClr val="00ACCD"/>
          </a:solidFill>
          <a:ln>
            <a:noFill/>
          </a:ln>
        </p:spPr>
        <p:txBody>
          <a:bodyPr anchor="ctr"/>
          <a:lstStyle/>
          <a:p>
            <a:pPr fontAlgn="auto">
              <a:spcBef>
                <a:spcPts val="0"/>
              </a:spcBef>
              <a:spcAft>
                <a:spcPts val="0"/>
              </a:spcAft>
              <a:defRPr/>
            </a:pPr>
            <a:endParaRPr lang="en-US" sz="1800">
              <a:solidFill>
                <a:schemeClr val="lt1"/>
              </a:solidFill>
              <a:latin typeface="+mn-lt"/>
            </a:endParaRPr>
          </a:p>
        </p:txBody>
      </p:sp>
    </p:spTree>
    <p:extLst>
      <p:ext uri="{BB962C8B-B14F-4D97-AF65-F5344CB8AC3E}">
        <p14:creationId xmlns:p14="http://schemas.microsoft.com/office/powerpoint/2010/main" val="8941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eizeilig mit Bild/Grafik + Tex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95536" y="1772816"/>
            <a:ext cx="4038600" cy="4536504"/>
          </a:xfrm>
          <a:prstGeom prst="rect">
            <a:avLst/>
          </a:prstGeom>
        </p:spPr>
        <p:txBody>
          <a:bodyPr/>
          <a:lstStyle>
            <a:lvl1pPr marL="342900" indent="-342900">
              <a:buFont typeface="Arial" panose="020B0604020202020204" pitchFamily="34" charset="0"/>
              <a:buChar char="•"/>
              <a:defRPr sz="2000" baseline="0">
                <a:latin typeface="Arial" panose="020B0604020202020204" pitchFamily="34" charset="0"/>
                <a:cs typeface="Arial" panose="020B0604020202020204" pitchFamily="34" charset="0"/>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de-DE" dirty="0" smtClean="0"/>
              <a:t>Text oder Aufzählungen hier</a:t>
            </a:r>
          </a:p>
          <a:p>
            <a:pPr lvl="0"/>
            <a:endParaRPr lang="de-DE" dirty="0" smtClean="0"/>
          </a:p>
        </p:txBody>
      </p:sp>
      <p:sp>
        <p:nvSpPr>
          <p:cNvPr id="4" name="Inhaltsplatzhalter 3"/>
          <p:cNvSpPr>
            <a:spLocks noGrp="1"/>
          </p:cNvSpPr>
          <p:nvPr>
            <p:ph sz="half" idx="2" hasCustomPrompt="1"/>
          </p:nvPr>
        </p:nvSpPr>
        <p:spPr>
          <a:xfrm>
            <a:off x="4644008" y="1772816"/>
            <a:ext cx="4038600" cy="4536504"/>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Grafik oder Bild hier</a:t>
            </a:r>
            <a:endParaRPr lang="de-AT" dirty="0"/>
          </a:p>
        </p:txBody>
      </p:sp>
      <p:pic>
        <p:nvPicPr>
          <p:cNvPr id="10" name="Picture 2" descr="I:\KoKa\5 Marketing\Branding_CB\Branding AKTUELL\BRANDING und LOGOS NEU\_WWF_Panda_Logos\WWF-LOGO neuer Brand_seit Jänner 2011\Tab_NEUTRAL_kurz.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528" y="4663"/>
            <a:ext cx="944562" cy="1408113"/>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hasCustomPrompt="1"/>
          </p:nvPr>
        </p:nvSpPr>
        <p:spPr>
          <a:xfrm>
            <a:off x="1403648" y="188640"/>
            <a:ext cx="7272808" cy="1152128"/>
          </a:xfrm>
          <a:prstGeom prst="rect">
            <a:avLst/>
          </a:prstGeom>
          <a:solidFill>
            <a:srgbClr val="00ACCD">
              <a:alpha val="80000"/>
            </a:srgbClr>
          </a:solidFill>
        </p:spPr>
        <p:txBody>
          <a:bodyPr>
            <a:noAutofit/>
          </a:bodyPr>
          <a:lstStyle>
            <a:lvl1pPr algn="l">
              <a:defRPr sz="3600" b="0" baseline="0">
                <a:solidFill>
                  <a:schemeClr val="bg1"/>
                </a:solidFill>
                <a:latin typeface="WWF" pitchFamily="50" charset="0"/>
                <a:cs typeface="Arial" panose="020B0604020202020204" pitchFamily="34" charset="0"/>
              </a:defRPr>
            </a:lvl1pPr>
          </a:lstStyle>
          <a:p>
            <a:r>
              <a:rPr lang="de-DE" dirty="0" smtClean="0"/>
              <a:t>Titel der Folie</a:t>
            </a:r>
            <a:br>
              <a:rPr lang="de-DE" dirty="0" smtClean="0"/>
            </a:br>
            <a:r>
              <a:rPr lang="de-DE" dirty="0" smtClean="0"/>
              <a:t>zweizeilig</a:t>
            </a:r>
            <a:endParaRPr lang="de-AT" dirty="0"/>
          </a:p>
        </p:txBody>
      </p:sp>
      <p:sp>
        <p:nvSpPr>
          <p:cNvPr id="8" name="Foliennummernplatzhalter 8"/>
          <p:cNvSpPr>
            <a:spLocks noGrp="1"/>
          </p:cNvSpPr>
          <p:nvPr>
            <p:ph type="sldNum" sz="quarter" idx="4"/>
          </p:nvPr>
        </p:nvSpPr>
        <p:spPr>
          <a:xfrm>
            <a:off x="8676000" y="6534000"/>
            <a:ext cx="144000" cy="270000"/>
          </a:xfrm>
          <a:prstGeom prst="rect">
            <a:avLst/>
          </a:prstGeom>
        </p:spPr>
        <p:txBody>
          <a:bodyPr vert="horz" lIns="0" tIns="0" rIns="0" bIns="0" rtlCol="0" anchor="ctr" anchorCtr="0"/>
          <a:lstStyle>
            <a:lvl1pPr algn="r">
              <a:defRPr sz="1000">
                <a:solidFill>
                  <a:srgbClr val="404040"/>
                </a:solidFill>
              </a:defRPr>
            </a:lvl1pPr>
          </a:lstStyle>
          <a:p>
            <a:fld id="{BEFBC06F-C432-4F0F-A372-0424D296E75E}" type="slidenum">
              <a:rPr lang="de-DE" smtClean="0"/>
              <a:pPr/>
              <a:t>‹Nr.›</a:t>
            </a:fld>
            <a:endParaRPr lang="de-DE" dirty="0"/>
          </a:p>
        </p:txBody>
      </p:sp>
      <p:sp>
        <p:nvSpPr>
          <p:cNvPr id="11" name="Fußzeilenplatzhalter 9"/>
          <p:cNvSpPr>
            <a:spLocks noGrp="1"/>
          </p:cNvSpPr>
          <p:nvPr>
            <p:ph type="ftr" sz="quarter" idx="3"/>
          </p:nvPr>
        </p:nvSpPr>
        <p:spPr>
          <a:xfrm>
            <a:off x="446400" y="6534000"/>
            <a:ext cx="5112000" cy="270000"/>
          </a:xfrm>
          <a:prstGeom prst="rect">
            <a:avLst/>
          </a:prstGeom>
        </p:spPr>
        <p:txBody>
          <a:bodyPr vert="horz" lIns="0" tIns="0" rIns="0" bIns="0" rtlCol="0" anchor="ctr"/>
          <a:lstStyle>
            <a:lvl1pPr algn="l">
              <a:defRPr sz="1000">
                <a:solidFill>
                  <a:srgbClr val="404040"/>
                </a:solidFill>
              </a:defRPr>
            </a:lvl1pPr>
          </a:lstStyle>
          <a:p>
            <a:r>
              <a:rPr lang="de-AT" smtClean="0"/>
              <a:t>WWF Österreich I Thema I Datum</a:t>
            </a:r>
            <a:endParaRPr lang="de-DE" dirty="0" smtClean="0"/>
          </a:p>
        </p:txBody>
      </p:sp>
      <p:sp>
        <p:nvSpPr>
          <p:cNvPr id="9" name="Rectangle 4"/>
          <p:cNvSpPr>
            <a:spLocks noChangeArrowheads="1"/>
          </p:cNvSpPr>
          <p:nvPr userDrawn="1"/>
        </p:nvSpPr>
        <p:spPr bwMode="auto">
          <a:xfrm>
            <a:off x="-7938" y="0"/>
            <a:ext cx="107951" cy="6858000"/>
          </a:xfrm>
          <a:prstGeom prst="rect">
            <a:avLst/>
          </a:prstGeom>
          <a:solidFill>
            <a:srgbClr val="00ACCD"/>
          </a:solidFill>
          <a:ln>
            <a:noFill/>
          </a:ln>
        </p:spPr>
        <p:txBody>
          <a:bodyPr anchor="ctr"/>
          <a:lstStyle/>
          <a:p>
            <a:pPr fontAlgn="auto">
              <a:spcBef>
                <a:spcPts val="0"/>
              </a:spcBef>
              <a:spcAft>
                <a:spcPts val="0"/>
              </a:spcAft>
              <a:defRPr/>
            </a:pPr>
            <a:endParaRPr lang="en-US" sz="1800">
              <a:solidFill>
                <a:schemeClr val="lt1"/>
              </a:solidFill>
              <a:latin typeface="+mn-lt"/>
            </a:endParaRPr>
          </a:p>
        </p:txBody>
      </p:sp>
    </p:spTree>
    <p:extLst>
      <p:ext uri="{BB962C8B-B14F-4D97-AF65-F5344CB8AC3E}">
        <p14:creationId xmlns:p14="http://schemas.microsoft.com/office/powerpoint/2010/main" val="338469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inzeilig mit Bild/Grafik">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395536" y="1772816"/>
            <a:ext cx="8287072" cy="4536504"/>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Grafik oder Bild hier</a:t>
            </a:r>
            <a:endParaRPr lang="de-AT" dirty="0"/>
          </a:p>
        </p:txBody>
      </p:sp>
      <p:sp>
        <p:nvSpPr>
          <p:cNvPr id="9" name="Titel 1"/>
          <p:cNvSpPr>
            <a:spLocks noGrp="1"/>
          </p:cNvSpPr>
          <p:nvPr>
            <p:ph type="title" hasCustomPrompt="1"/>
          </p:nvPr>
        </p:nvSpPr>
        <p:spPr>
          <a:xfrm>
            <a:off x="1403648" y="260648"/>
            <a:ext cx="7272808" cy="864096"/>
          </a:xfrm>
          <a:prstGeom prst="rect">
            <a:avLst/>
          </a:prstGeom>
          <a:solidFill>
            <a:srgbClr val="00ACCD">
              <a:alpha val="80000"/>
            </a:srgbClr>
          </a:solidFill>
        </p:spPr>
        <p:txBody>
          <a:bodyPr>
            <a:noAutofit/>
          </a:bodyPr>
          <a:lstStyle>
            <a:lvl1pPr algn="l">
              <a:defRPr sz="5400" b="0" baseline="0">
                <a:solidFill>
                  <a:schemeClr val="bg1"/>
                </a:solidFill>
                <a:latin typeface="WWF" pitchFamily="50" charset="0"/>
                <a:cs typeface="Arial" panose="020B0604020202020204" pitchFamily="34" charset="0"/>
              </a:defRPr>
            </a:lvl1pPr>
          </a:lstStyle>
          <a:p>
            <a:r>
              <a:rPr lang="de-DE" dirty="0" smtClean="0"/>
              <a:t>Titel der Folie einzeilig</a:t>
            </a:r>
            <a:endParaRPr lang="de-AT" dirty="0"/>
          </a:p>
        </p:txBody>
      </p:sp>
      <p:pic>
        <p:nvPicPr>
          <p:cNvPr id="10" name="Picture 2" descr="I:\KoKa\5 Marketing\Branding_CB\Branding AKTUELL\BRANDING und LOGOS NEU\_WWF_Panda_Logos\WWF-LOGO neuer Brand_seit Jänner 2011\Tab_NEUTRAL_kurz.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528" y="4663"/>
            <a:ext cx="944562" cy="1408113"/>
          </a:xfrm>
          <a:prstGeom prst="rect">
            <a:avLst/>
          </a:prstGeom>
          <a:noFill/>
          <a:extLst>
            <a:ext uri="{909E8E84-426E-40DD-AFC4-6F175D3DCCD1}">
              <a14:hiddenFill xmlns:a14="http://schemas.microsoft.com/office/drawing/2010/main">
                <a:solidFill>
                  <a:srgbClr val="FFFFFF"/>
                </a:solidFill>
              </a14:hiddenFill>
            </a:ext>
          </a:extLst>
        </p:spPr>
      </p:pic>
      <p:sp>
        <p:nvSpPr>
          <p:cNvPr id="7" name="Foliennummernplatzhalter 8"/>
          <p:cNvSpPr>
            <a:spLocks noGrp="1"/>
          </p:cNvSpPr>
          <p:nvPr>
            <p:ph type="sldNum" sz="quarter" idx="4"/>
          </p:nvPr>
        </p:nvSpPr>
        <p:spPr>
          <a:xfrm>
            <a:off x="8676000" y="6534000"/>
            <a:ext cx="144000" cy="270000"/>
          </a:xfrm>
          <a:prstGeom prst="rect">
            <a:avLst/>
          </a:prstGeom>
        </p:spPr>
        <p:txBody>
          <a:bodyPr vert="horz" lIns="0" tIns="0" rIns="0" bIns="0" rtlCol="0" anchor="ctr" anchorCtr="0"/>
          <a:lstStyle>
            <a:lvl1pPr algn="r">
              <a:defRPr sz="1000">
                <a:solidFill>
                  <a:srgbClr val="404040"/>
                </a:solidFill>
              </a:defRPr>
            </a:lvl1pPr>
          </a:lstStyle>
          <a:p>
            <a:fld id="{BEFBC06F-C432-4F0F-A372-0424D296E75E}" type="slidenum">
              <a:rPr lang="de-DE" smtClean="0"/>
              <a:pPr/>
              <a:t>‹Nr.›</a:t>
            </a:fld>
            <a:endParaRPr lang="de-DE" dirty="0"/>
          </a:p>
        </p:txBody>
      </p:sp>
      <p:sp>
        <p:nvSpPr>
          <p:cNvPr id="8" name="Fußzeilenplatzhalter 9"/>
          <p:cNvSpPr>
            <a:spLocks noGrp="1"/>
          </p:cNvSpPr>
          <p:nvPr>
            <p:ph type="ftr" sz="quarter" idx="3"/>
          </p:nvPr>
        </p:nvSpPr>
        <p:spPr>
          <a:xfrm>
            <a:off x="446400" y="6534000"/>
            <a:ext cx="5112000" cy="270000"/>
          </a:xfrm>
          <a:prstGeom prst="rect">
            <a:avLst/>
          </a:prstGeom>
        </p:spPr>
        <p:txBody>
          <a:bodyPr vert="horz" lIns="0" tIns="0" rIns="0" bIns="0" rtlCol="0" anchor="ctr"/>
          <a:lstStyle>
            <a:lvl1pPr algn="l">
              <a:defRPr sz="1000">
                <a:solidFill>
                  <a:srgbClr val="404040"/>
                </a:solidFill>
              </a:defRPr>
            </a:lvl1pPr>
          </a:lstStyle>
          <a:p>
            <a:r>
              <a:rPr lang="de-AT" smtClean="0"/>
              <a:t>WWF Österreich I Thema I Datum</a:t>
            </a:r>
            <a:endParaRPr lang="de-DE" dirty="0" smtClean="0"/>
          </a:p>
        </p:txBody>
      </p:sp>
      <p:sp>
        <p:nvSpPr>
          <p:cNvPr id="11" name="Rectangle 4"/>
          <p:cNvSpPr>
            <a:spLocks noChangeArrowheads="1"/>
          </p:cNvSpPr>
          <p:nvPr userDrawn="1"/>
        </p:nvSpPr>
        <p:spPr bwMode="auto">
          <a:xfrm>
            <a:off x="-7938" y="0"/>
            <a:ext cx="107951" cy="6858000"/>
          </a:xfrm>
          <a:prstGeom prst="rect">
            <a:avLst/>
          </a:prstGeom>
          <a:solidFill>
            <a:srgbClr val="00ACCD"/>
          </a:solidFill>
          <a:ln>
            <a:noFill/>
          </a:ln>
        </p:spPr>
        <p:txBody>
          <a:bodyPr anchor="ctr"/>
          <a:lstStyle/>
          <a:p>
            <a:pPr fontAlgn="auto">
              <a:spcBef>
                <a:spcPts val="0"/>
              </a:spcBef>
              <a:spcAft>
                <a:spcPts val="0"/>
              </a:spcAft>
              <a:defRPr/>
            </a:pPr>
            <a:endParaRPr lang="en-US" sz="1800">
              <a:solidFill>
                <a:schemeClr val="lt1"/>
              </a:solidFill>
              <a:latin typeface="+mn-lt"/>
            </a:endParaRPr>
          </a:p>
        </p:txBody>
      </p:sp>
    </p:spTree>
    <p:extLst>
      <p:ext uri="{BB962C8B-B14F-4D97-AF65-F5344CB8AC3E}">
        <p14:creationId xmlns:p14="http://schemas.microsoft.com/office/powerpoint/2010/main" val="42237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I:\KoKa\5 Marketing\Branding_CB\Branding AKTUELL\BRANDING und LOGOS NEU\_WWF_Panda_Logos\WWF-LOGO neuer Brand_seit Jänner 2011\Tab_NEUTRAL_kurz.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3528" y="4663"/>
            <a:ext cx="944562" cy="14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72532"/>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75" r:id="rId4"/>
    <p:sldLayoutId id="2147483673" r:id="rId5"/>
    <p:sldLayoutId id="2147483679" r:id="rId6"/>
    <p:sldLayoutId id="2147483652" r:id="rId7"/>
    <p:sldLayoutId id="2147483676" r:id="rId8"/>
    <p:sldLayoutId id="2147483677" r:id="rId9"/>
    <p:sldLayoutId id="2147483678" r:id="rId10"/>
    <p:sldLayoutId id="2147483655" r:id="rId11"/>
    <p:sldLayoutId id="2147483680"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1001591901"/>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dirty="0" smtClean="0"/>
              <a:t>Klimaschutz im Ausland</a:t>
            </a:r>
          </a:p>
          <a:p>
            <a:r>
              <a:rPr lang="de-DE" dirty="0" smtClean="0"/>
              <a:t>Hanna Simons, WWF</a:t>
            </a:r>
            <a:endParaRPr lang="de-AT" dirty="0"/>
          </a:p>
        </p:txBody>
      </p:sp>
    </p:spTree>
    <p:extLst>
      <p:ext uri="{BB962C8B-B14F-4D97-AF65-F5344CB8AC3E}">
        <p14:creationId xmlns:p14="http://schemas.microsoft.com/office/powerpoint/2010/main" val="1923899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EFBC06F-C432-4F0F-A372-0424D296E75E}" type="slidenum">
              <a:rPr lang="de-DE" smtClean="0"/>
              <a:pPr/>
              <a:t>10</a:t>
            </a:fld>
            <a:endParaRPr lang="de-DE" dirty="0"/>
          </a:p>
        </p:txBody>
      </p:sp>
      <p:pic>
        <p:nvPicPr>
          <p:cNvPr id="8" name="Grafik 7"/>
          <p:cNvPicPr>
            <a:picLocks noChangeAspect="1"/>
          </p:cNvPicPr>
          <p:nvPr/>
        </p:nvPicPr>
        <p:blipFill>
          <a:blip r:embed="rId4"/>
          <a:stretch>
            <a:fillRect/>
          </a:stretch>
        </p:blipFill>
        <p:spPr>
          <a:xfrm>
            <a:off x="1645091" y="2843168"/>
            <a:ext cx="5781353" cy="3543777"/>
          </a:xfrm>
          <a:prstGeom prst="rect">
            <a:avLst/>
          </a:prstGeom>
        </p:spPr>
      </p:pic>
      <p:sp>
        <p:nvSpPr>
          <p:cNvPr id="7" name="Rechteck 6"/>
          <p:cNvSpPr/>
          <p:nvPr/>
        </p:nvSpPr>
        <p:spPr>
          <a:xfrm>
            <a:off x="395536" y="1422027"/>
            <a:ext cx="8280464" cy="1200329"/>
          </a:xfrm>
          <a:prstGeom prst="rect">
            <a:avLst/>
          </a:prstGeom>
        </p:spPr>
        <p:txBody>
          <a:bodyPr wrap="square">
            <a:spAutoFit/>
          </a:bodyPr>
          <a:lstStyle/>
          <a:p>
            <a:r>
              <a:rPr lang="de-AT" sz="2400" b="1" dirty="0">
                <a:latin typeface="WWF" panose="02000000000000000000" pitchFamily="50" charset="0"/>
                <a:cs typeface="Arial" panose="020B0604020202020204" pitchFamily="34" charset="0"/>
              </a:rPr>
              <a:t>Die Einhaltung der </a:t>
            </a:r>
            <a:r>
              <a:rPr lang="de-AT" sz="2400" b="1" dirty="0" smtClean="0">
                <a:latin typeface="WWF" panose="02000000000000000000" pitchFamily="50" charset="0"/>
                <a:cs typeface="Arial" panose="020B0604020202020204" pitchFamily="34" charset="0"/>
              </a:rPr>
              <a:t>Paris-Ziele </a:t>
            </a:r>
            <a:r>
              <a:rPr lang="de-AT" sz="2400" b="1" dirty="0">
                <a:latin typeface="WWF" panose="02000000000000000000" pitchFamily="50" charset="0"/>
                <a:cs typeface="Arial" panose="020B0604020202020204" pitchFamily="34" charset="0"/>
              </a:rPr>
              <a:t>erfordert eine Reduktion der globalen THG-Emissionen bis </a:t>
            </a:r>
            <a:r>
              <a:rPr lang="de-AT" sz="2400" b="1" dirty="0" smtClean="0">
                <a:latin typeface="WWF" panose="02000000000000000000" pitchFamily="50" charset="0"/>
                <a:cs typeface="Arial" panose="020B0604020202020204" pitchFamily="34" charset="0"/>
              </a:rPr>
              <a:t>2050 </a:t>
            </a:r>
            <a:r>
              <a:rPr lang="de-AT" sz="2400" b="1" dirty="0">
                <a:latin typeface="WWF" panose="02000000000000000000" pitchFamily="50" charset="0"/>
                <a:cs typeface="Arial" panose="020B0604020202020204" pitchFamily="34" charset="0"/>
              </a:rPr>
              <a:t>von mindestens 80% gegenüber 1990, bis 2100 müssten die weltweiten Emissionen </a:t>
            </a:r>
            <a:r>
              <a:rPr lang="de-AT" sz="2400" b="1" dirty="0" smtClean="0">
                <a:latin typeface="WWF" panose="02000000000000000000" pitchFamily="50" charset="0"/>
                <a:cs typeface="Arial" panose="020B0604020202020204" pitchFamily="34" charset="0"/>
              </a:rPr>
              <a:t>auf nahe </a:t>
            </a:r>
            <a:r>
              <a:rPr lang="de-AT" sz="2400" b="1" dirty="0">
                <a:latin typeface="WWF" panose="02000000000000000000" pitchFamily="50" charset="0"/>
                <a:cs typeface="Arial" panose="020B0604020202020204" pitchFamily="34" charset="0"/>
              </a:rPr>
              <a:t>Null </a:t>
            </a:r>
            <a:r>
              <a:rPr lang="de-AT" sz="2400" b="1" dirty="0" smtClean="0">
                <a:latin typeface="WWF" panose="02000000000000000000" pitchFamily="50" charset="0"/>
                <a:cs typeface="Arial" panose="020B0604020202020204" pitchFamily="34" charset="0"/>
              </a:rPr>
              <a:t>sein.</a:t>
            </a:r>
            <a:endParaRPr lang="de-AT" sz="2400" b="1" dirty="0">
              <a:latin typeface="WWF" panose="02000000000000000000" pitchFamily="50" charset="0"/>
              <a:cs typeface="Arial" panose="020B0604020202020204" pitchFamily="34" charset="0"/>
            </a:endParaRPr>
          </a:p>
        </p:txBody>
      </p:sp>
      <p:sp>
        <p:nvSpPr>
          <p:cNvPr id="9" name="Rechteck 8"/>
          <p:cNvSpPr/>
          <p:nvPr/>
        </p:nvSpPr>
        <p:spPr>
          <a:xfrm>
            <a:off x="2195736" y="6217804"/>
            <a:ext cx="3764748" cy="276999"/>
          </a:xfrm>
          <a:prstGeom prst="rect">
            <a:avLst/>
          </a:prstGeom>
        </p:spPr>
        <p:txBody>
          <a:bodyPr wrap="square">
            <a:spAutoFit/>
          </a:bodyPr>
          <a:lstStyle/>
          <a:p>
            <a:r>
              <a:rPr lang="de-AT" sz="1200" dirty="0" smtClean="0"/>
              <a:t>Quelle: </a:t>
            </a:r>
            <a:r>
              <a:rPr lang="de-AT" sz="1200" dirty="0" err="1" smtClean="0"/>
              <a:t>atmosfair</a:t>
            </a:r>
            <a:r>
              <a:rPr lang="de-AT" sz="1200" dirty="0" smtClean="0"/>
              <a:t> </a:t>
            </a:r>
            <a:r>
              <a:rPr lang="de-AT" sz="1200" dirty="0"/>
              <a:t>gGmbH, September 2015</a:t>
            </a:r>
          </a:p>
        </p:txBody>
      </p:sp>
      <p:sp>
        <p:nvSpPr>
          <p:cNvPr id="11" name="Titel 1"/>
          <p:cNvSpPr txBox="1">
            <a:spLocks/>
          </p:cNvSpPr>
          <p:nvPr/>
        </p:nvSpPr>
        <p:spPr>
          <a:xfrm>
            <a:off x="1331640" y="160688"/>
            <a:ext cx="7272808" cy="1161379"/>
          </a:xfrm>
          <a:prstGeom prst="rect">
            <a:avLst/>
          </a:prstGeom>
          <a:solidFill>
            <a:srgbClr val="00ACCD">
              <a:alpha val="80000"/>
            </a:srgbClr>
          </a:solidFill>
        </p:spPr>
        <p:txBody>
          <a:bodyPr>
            <a:noAutofit/>
          </a:bodyPr>
          <a:lstStyle>
            <a:lvl1pPr algn="l" defTabSz="914400" rtl="0" eaLnBrk="1" latinLnBrk="0" hangingPunct="1">
              <a:spcBef>
                <a:spcPct val="0"/>
              </a:spcBef>
              <a:buNone/>
              <a:defRPr sz="5400" b="0" kern="1200" baseline="0">
                <a:solidFill>
                  <a:schemeClr val="bg1"/>
                </a:solidFill>
                <a:latin typeface="WWF" pitchFamily="50" charset="0"/>
                <a:ea typeface="+mj-ea"/>
                <a:cs typeface="Arial" panose="020B0604020202020204" pitchFamily="34" charset="0"/>
              </a:defRPr>
            </a:lvl1pPr>
          </a:lstStyle>
          <a:p>
            <a:r>
              <a:rPr lang="de-AT" sz="3600" smtClean="0"/>
              <a:t>Klimaschutz braucht Emissionsreduktion</a:t>
            </a:r>
            <a:endParaRPr lang="de-AT" sz="3600" dirty="0"/>
          </a:p>
        </p:txBody>
      </p:sp>
    </p:spTree>
    <p:extLst>
      <p:ext uri="{BB962C8B-B14F-4D97-AF65-F5344CB8AC3E}">
        <p14:creationId xmlns:p14="http://schemas.microsoft.com/office/powerpoint/2010/main" val="2462286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EFBC06F-C432-4F0F-A372-0424D296E75E}" type="slidenum">
              <a:rPr lang="de-DE" smtClean="0"/>
              <a:pPr/>
              <a:t>11</a:t>
            </a:fld>
            <a:endParaRPr lang="de-DE" dirty="0"/>
          </a:p>
        </p:txBody>
      </p:sp>
      <p:sp>
        <p:nvSpPr>
          <p:cNvPr id="7" name="Rechteck 6"/>
          <p:cNvSpPr/>
          <p:nvPr/>
        </p:nvSpPr>
        <p:spPr>
          <a:xfrm>
            <a:off x="395536" y="1788107"/>
            <a:ext cx="8280464" cy="5232202"/>
          </a:xfrm>
          <a:prstGeom prst="rect">
            <a:avLst/>
          </a:prstGeom>
        </p:spPr>
        <p:txBody>
          <a:bodyPr wrap="square">
            <a:spAutoFit/>
          </a:bodyPr>
          <a:lstStyle/>
          <a:p>
            <a:pPr>
              <a:lnSpc>
                <a:spcPct val="150000"/>
              </a:lnSpc>
            </a:pPr>
            <a:r>
              <a:rPr lang="de-AT" sz="2800" b="1" dirty="0" smtClean="0">
                <a:latin typeface="WWF" panose="02000000000000000000" pitchFamily="50" charset="0"/>
                <a:cs typeface="Arial" panose="020B0604020202020204" pitchFamily="34" charset="0"/>
              </a:rPr>
              <a:t>Klimaschutzabkommen von Paris</a:t>
            </a:r>
          </a:p>
          <a:p>
            <a:pPr>
              <a:lnSpc>
                <a:spcPct val="150000"/>
              </a:lnSpc>
            </a:pPr>
            <a:r>
              <a:rPr lang="de-AT" sz="2800" b="1" dirty="0" smtClean="0">
                <a:latin typeface="WWF" panose="02000000000000000000" pitchFamily="50" charset="0"/>
                <a:cs typeface="Arial" panose="020B0604020202020204" pitchFamily="34" charset="0"/>
              </a:rPr>
              <a:t> </a:t>
            </a:r>
          </a:p>
          <a:p>
            <a:pPr marL="342900" indent="-342900">
              <a:lnSpc>
                <a:spcPct val="150000"/>
              </a:lnSpc>
              <a:buFont typeface="Arial" panose="020B0604020202020204" pitchFamily="34" charset="0"/>
              <a:buChar char="•"/>
            </a:pPr>
            <a:r>
              <a:rPr lang="de-AT" sz="2800" b="1" dirty="0" smtClean="0">
                <a:latin typeface="WWF" panose="02000000000000000000" pitchFamily="50" charset="0"/>
                <a:cs typeface="Arial" panose="020B0604020202020204" pitchFamily="34" charset="0"/>
              </a:rPr>
              <a:t>Alle Staaten haben sich verpflichtet </a:t>
            </a:r>
            <a:r>
              <a:rPr lang="de-AT" sz="2800" b="1" dirty="0" smtClean="0">
                <a:solidFill>
                  <a:schemeClr val="accent5"/>
                </a:solidFill>
                <a:latin typeface="WWF" panose="02000000000000000000" pitchFamily="50" charset="0"/>
                <a:cs typeface="Arial" panose="020B0604020202020204" pitchFamily="34" charset="0"/>
              </a:rPr>
              <a:t>mit höchst möglicher Ambition </a:t>
            </a:r>
            <a:r>
              <a:rPr lang="de-AT" sz="2800" b="1" dirty="0" smtClean="0">
                <a:latin typeface="WWF" panose="02000000000000000000" pitchFamily="50" charset="0"/>
                <a:cs typeface="Arial" panose="020B0604020202020204" pitchFamily="34" charset="0"/>
              </a:rPr>
              <a:t>Treibhausgase zu reduzieren</a:t>
            </a:r>
          </a:p>
          <a:p>
            <a:pPr marL="342900" indent="-342900">
              <a:lnSpc>
                <a:spcPct val="150000"/>
              </a:lnSpc>
              <a:buFont typeface="Arial" panose="020B0604020202020204" pitchFamily="34" charset="0"/>
              <a:buChar char="•"/>
            </a:pPr>
            <a:r>
              <a:rPr lang="de-AT" sz="2800" b="1" dirty="0" smtClean="0">
                <a:latin typeface="WWF" panose="02000000000000000000" pitchFamily="50" charset="0"/>
                <a:cs typeface="Arial" panose="020B0604020202020204" pitchFamily="34" charset="0"/>
              </a:rPr>
              <a:t>Alle Staaten haben sich verpflichtet </a:t>
            </a:r>
            <a:r>
              <a:rPr lang="de-AT" sz="2800" b="1" dirty="0" smtClean="0">
                <a:solidFill>
                  <a:schemeClr val="accent5"/>
                </a:solidFill>
                <a:latin typeface="WWF" panose="02000000000000000000" pitchFamily="50" charset="0"/>
                <a:cs typeface="Arial" panose="020B0604020202020204" pitchFamily="34" charset="0"/>
              </a:rPr>
              <a:t>treibhausgasneutral</a:t>
            </a:r>
            <a:r>
              <a:rPr lang="de-AT" sz="2800" b="1" dirty="0" smtClean="0">
                <a:latin typeface="WWF" panose="02000000000000000000" pitchFamily="50" charset="0"/>
                <a:cs typeface="Arial" panose="020B0604020202020204" pitchFamily="34" charset="0"/>
              </a:rPr>
              <a:t> zu werden</a:t>
            </a:r>
          </a:p>
          <a:p>
            <a:pPr marL="342900" indent="-342900">
              <a:lnSpc>
                <a:spcPct val="150000"/>
              </a:lnSpc>
              <a:buFont typeface="Arial" panose="020B0604020202020204" pitchFamily="34" charset="0"/>
              <a:buChar char="•"/>
            </a:pPr>
            <a:r>
              <a:rPr lang="de-AT" sz="2800" b="1" dirty="0" smtClean="0">
                <a:latin typeface="WWF" panose="02000000000000000000" pitchFamily="50" charset="0"/>
                <a:cs typeface="Arial" panose="020B0604020202020204" pitchFamily="34" charset="0"/>
              </a:rPr>
              <a:t>Industriestaaten haben sich verpflichtet arme </a:t>
            </a:r>
            <a:r>
              <a:rPr lang="de-AT" sz="2800" b="1" dirty="0" smtClean="0">
                <a:solidFill>
                  <a:schemeClr val="accent5"/>
                </a:solidFill>
                <a:latin typeface="WWF" panose="02000000000000000000" pitchFamily="50" charset="0"/>
                <a:cs typeface="Arial" panose="020B0604020202020204" pitchFamily="34" charset="0"/>
              </a:rPr>
              <a:t>Länder beim Klimaschutz finanziell und technisch zu unterstützen</a:t>
            </a:r>
          </a:p>
          <a:p>
            <a:pPr marL="342900" indent="-342900">
              <a:buFont typeface="Arial" panose="020B0604020202020204" pitchFamily="34" charset="0"/>
              <a:buChar char="•"/>
            </a:pPr>
            <a:endParaRPr lang="de-AT" sz="20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de-AT" sz="2000" b="1" dirty="0">
              <a:latin typeface="Arial" panose="020B0604020202020204" pitchFamily="34" charset="0"/>
              <a:cs typeface="Arial" panose="020B0604020202020204" pitchFamily="34" charset="0"/>
            </a:endParaRPr>
          </a:p>
        </p:txBody>
      </p:sp>
      <p:sp>
        <p:nvSpPr>
          <p:cNvPr id="11" name="Titel 1"/>
          <p:cNvSpPr txBox="1">
            <a:spLocks/>
          </p:cNvSpPr>
          <p:nvPr/>
        </p:nvSpPr>
        <p:spPr>
          <a:xfrm>
            <a:off x="1403192" y="179522"/>
            <a:ext cx="7272808" cy="1161379"/>
          </a:xfrm>
          <a:prstGeom prst="rect">
            <a:avLst/>
          </a:prstGeom>
          <a:solidFill>
            <a:srgbClr val="00ACCD">
              <a:alpha val="80000"/>
            </a:srgbClr>
          </a:solidFill>
        </p:spPr>
        <p:txBody>
          <a:bodyPr>
            <a:noAutofit/>
          </a:bodyPr>
          <a:lstStyle>
            <a:lvl1pPr algn="l" defTabSz="914400" rtl="0" eaLnBrk="1" latinLnBrk="0" hangingPunct="1">
              <a:spcBef>
                <a:spcPct val="0"/>
              </a:spcBef>
              <a:buNone/>
              <a:defRPr sz="5400" b="0" kern="1200" baseline="0">
                <a:solidFill>
                  <a:schemeClr val="bg1"/>
                </a:solidFill>
                <a:latin typeface="WWF" pitchFamily="50" charset="0"/>
                <a:ea typeface="+mj-ea"/>
                <a:cs typeface="Arial" panose="020B0604020202020204" pitchFamily="34" charset="0"/>
              </a:defRPr>
            </a:lvl1pPr>
          </a:lstStyle>
          <a:p>
            <a:r>
              <a:rPr lang="de-AT" sz="3600" smtClean="0"/>
              <a:t>Klimaschutz braucht Emissionsreduktion</a:t>
            </a:r>
            <a:endParaRPr lang="de-AT" sz="3600" dirty="0"/>
          </a:p>
        </p:txBody>
      </p:sp>
    </p:spTree>
    <p:extLst>
      <p:ext uri="{BB962C8B-B14F-4D97-AF65-F5344CB8AC3E}">
        <p14:creationId xmlns:p14="http://schemas.microsoft.com/office/powerpoint/2010/main" val="3695613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EFBC06F-C432-4F0F-A372-0424D296E75E}" type="slidenum">
              <a:rPr lang="de-DE" smtClean="0"/>
              <a:pPr/>
              <a:t>12</a:t>
            </a:fld>
            <a:endParaRPr lang="de-DE" dirty="0"/>
          </a:p>
        </p:txBody>
      </p:sp>
      <p:sp>
        <p:nvSpPr>
          <p:cNvPr id="7" name="Rechteck 6"/>
          <p:cNvSpPr/>
          <p:nvPr/>
        </p:nvSpPr>
        <p:spPr>
          <a:xfrm>
            <a:off x="395536" y="1422027"/>
            <a:ext cx="8280464" cy="5139869"/>
          </a:xfrm>
          <a:prstGeom prst="rect">
            <a:avLst/>
          </a:prstGeom>
        </p:spPr>
        <p:txBody>
          <a:bodyPr wrap="square">
            <a:spAutoFit/>
          </a:bodyPr>
          <a:lstStyle/>
          <a:p>
            <a:pPr>
              <a:lnSpc>
                <a:spcPct val="150000"/>
              </a:lnSpc>
            </a:pPr>
            <a:r>
              <a:rPr lang="de-AT" sz="2400" b="1" dirty="0" smtClean="0">
                <a:latin typeface="WWF" panose="02000000000000000000" pitchFamily="50" charset="0"/>
                <a:cs typeface="Arial" panose="020B0604020202020204" pitchFamily="34" charset="0"/>
              </a:rPr>
              <a:t>Der Fokus auf Kompensationsprojekte verhindert</a:t>
            </a:r>
          </a:p>
          <a:p>
            <a:pPr>
              <a:lnSpc>
                <a:spcPct val="150000"/>
              </a:lnSpc>
            </a:pPr>
            <a:endParaRPr lang="de-AT" sz="2400" b="1" dirty="0" smtClean="0">
              <a:latin typeface="WWF" panose="02000000000000000000" pitchFamily="50" charset="0"/>
              <a:cs typeface="Arial" panose="020B0604020202020204" pitchFamily="34" charset="0"/>
            </a:endParaRPr>
          </a:p>
          <a:p>
            <a:pPr marL="342900" indent="-342900">
              <a:lnSpc>
                <a:spcPct val="150000"/>
              </a:lnSpc>
              <a:buFont typeface="Arial" panose="020B0604020202020204" pitchFamily="34" charset="0"/>
              <a:buChar char="•"/>
            </a:pPr>
            <a:r>
              <a:rPr lang="de-AT" sz="2400" b="1" dirty="0" smtClean="0">
                <a:solidFill>
                  <a:schemeClr val="accent5"/>
                </a:solidFill>
                <a:latin typeface="WWF" panose="02000000000000000000" pitchFamily="50" charset="0"/>
                <a:cs typeface="Arial" panose="020B0604020202020204" pitchFamily="34" charset="0"/>
              </a:rPr>
              <a:t>Investition im eigenen Wirkungsbereich </a:t>
            </a:r>
            <a:r>
              <a:rPr lang="de-AT" sz="2400" b="1" dirty="0" smtClean="0">
                <a:latin typeface="WWF" panose="02000000000000000000" pitchFamily="50" charset="0"/>
                <a:cs typeface="Arial" panose="020B0604020202020204" pitchFamily="34" charset="0"/>
              </a:rPr>
              <a:t>&gt; </a:t>
            </a:r>
            <a:r>
              <a:rPr lang="de-AT" sz="2400" b="1" dirty="0">
                <a:latin typeface="WWF" panose="02000000000000000000" pitchFamily="50" charset="0"/>
                <a:cs typeface="Arial" panose="020B0604020202020204" pitchFamily="34" charset="0"/>
              </a:rPr>
              <a:t>weil die Notwendigkeit und die Ressourcen fehlen, Kompensation ist immer ein netto </a:t>
            </a:r>
            <a:r>
              <a:rPr lang="de-AT" sz="2400" b="1" dirty="0" smtClean="0">
                <a:latin typeface="WWF" panose="02000000000000000000" pitchFamily="50" charset="0"/>
                <a:cs typeface="Arial" panose="020B0604020202020204" pitchFamily="34" charset="0"/>
              </a:rPr>
              <a:t>Geldabfluss</a:t>
            </a:r>
          </a:p>
          <a:p>
            <a:pPr marL="342900" indent="-342900">
              <a:lnSpc>
                <a:spcPct val="150000"/>
              </a:lnSpc>
              <a:buFont typeface="Arial" panose="020B0604020202020204" pitchFamily="34" charset="0"/>
              <a:buChar char="•"/>
            </a:pPr>
            <a:r>
              <a:rPr lang="de-AT" sz="2400" b="1" dirty="0" smtClean="0">
                <a:solidFill>
                  <a:schemeClr val="accent5"/>
                </a:solidFill>
                <a:latin typeface="WWF" panose="02000000000000000000" pitchFamily="50" charset="0"/>
                <a:cs typeface="Arial" panose="020B0604020202020204" pitchFamily="34" charset="0"/>
              </a:rPr>
              <a:t>Innovation</a:t>
            </a:r>
            <a:r>
              <a:rPr lang="de-AT" sz="2400" b="1" dirty="0" smtClean="0">
                <a:latin typeface="WWF" panose="02000000000000000000" pitchFamily="50" charset="0"/>
                <a:cs typeface="Arial" panose="020B0604020202020204" pitchFamily="34" charset="0"/>
              </a:rPr>
              <a:t> &gt; weil nur vorhandene Technologien verbreitet werden die zu billigen Reduktionen führen</a:t>
            </a:r>
          </a:p>
          <a:p>
            <a:pPr marL="342900" indent="-342900">
              <a:lnSpc>
                <a:spcPct val="150000"/>
              </a:lnSpc>
              <a:buFont typeface="Arial" panose="020B0604020202020204" pitchFamily="34" charset="0"/>
              <a:buChar char="•"/>
            </a:pPr>
            <a:r>
              <a:rPr lang="de-AT" sz="2400" b="1" dirty="0" smtClean="0">
                <a:solidFill>
                  <a:schemeClr val="accent5"/>
                </a:solidFill>
                <a:latin typeface="WWF" panose="02000000000000000000" pitchFamily="50" charset="0"/>
                <a:cs typeface="Arial" panose="020B0604020202020204" pitchFamily="34" charset="0"/>
              </a:rPr>
              <a:t>Eigenverantwortung</a:t>
            </a:r>
            <a:r>
              <a:rPr lang="de-AT" sz="2400" b="1" dirty="0" smtClean="0">
                <a:latin typeface="WWF" panose="02000000000000000000" pitchFamily="50" charset="0"/>
                <a:cs typeface="Arial" panose="020B0604020202020204" pitchFamily="34" charset="0"/>
              </a:rPr>
              <a:t> &gt; Reduktionsverantwortung wird ausgelagert</a:t>
            </a:r>
          </a:p>
          <a:p>
            <a:pPr marL="342900" indent="-342900">
              <a:lnSpc>
                <a:spcPct val="150000"/>
              </a:lnSpc>
              <a:buFont typeface="Arial" panose="020B0604020202020204" pitchFamily="34" charset="0"/>
              <a:buChar char="•"/>
            </a:pPr>
            <a:r>
              <a:rPr lang="de-AT" sz="2400" b="1" dirty="0">
                <a:solidFill>
                  <a:schemeClr val="accent5"/>
                </a:solidFill>
                <a:latin typeface="WWF" panose="02000000000000000000" pitchFamily="50" charset="0"/>
                <a:cs typeface="Arial" panose="020B0604020202020204" pitchFamily="34" charset="0"/>
              </a:rPr>
              <a:t>M</a:t>
            </a:r>
            <a:r>
              <a:rPr lang="de-AT" sz="2400" b="1" dirty="0" smtClean="0">
                <a:solidFill>
                  <a:schemeClr val="accent5"/>
                </a:solidFill>
                <a:latin typeface="WWF" panose="02000000000000000000" pitchFamily="50" charset="0"/>
                <a:cs typeface="Arial" panose="020B0604020202020204" pitchFamily="34" charset="0"/>
              </a:rPr>
              <a:t>öglicherweise sogar Emissionsreduktion </a:t>
            </a:r>
            <a:r>
              <a:rPr lang="de-AT" sz="2400" b="1" dirty="0" smtClean="0">
                <a:latin typeface="WWF" panose="02000000000000000000" pitchFamily="50" charset="0"/>
                <a:cs typeface="Arial" panose="020B0604020202020204" pitchFamily="34" charset="0"/>
              </a:rPr>
              <a:t>&gt; psychologischer Rebound-Effekt</a:t>
            </a:r>
          </a:p>
          <a:p>
            <a:pPr marL="342900" indent="-342900">
              <a:buFont typeface="Arial" panose="020B0604020202020204" pitchFamily="34" charset="0"/>
              <a:buChar char="•"/>
            </a:pPr>
            <a:endParaRPr lang="de-AT" sz="20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de-AT" sz="2000" b="1" dirty="0">
              <a:latin typeface="Arial" panose="020B0604020202020204" pitchFamily="34" charset="0"/>
              <a:cs typeface="Arial" panose="020B0604020202020204" pitchFamily="34" charset="0"/>
            </a:endParaRPr>
          </a:p>
        </p:txBody>
      </p:sp>
      <p:sp>
        <p:nvSpPr>
          <p:cNvPr id="11" name="Titel 1"/>
          <p:cNvSpPr txBox="1">
            <a:spLocks/>
          </p:cNvSpPr>
          <p:nvPr/>
        </p:nvSpPr>
        <p:spPr>
          <a:xfrm>
            <a:off x="1403192" y="179522"/>
            <a:ext cx="7272808" cy="1161379"/>
          </a:xfrm>
          <a:prstGeom prst="rect">
            <a:avLst/>
          </a:prstGeom>
          <a:solidFill>
            <a:srgbClr val="00ACCD">
              <a:alpha val="80000"/>
            </a:srgbClr>
          </a:solidFill>
        </p:spPr>
        <p:txBody>
          <a:bodyPr>
            <a:noAutofit/>
          </a:bodyPr>
          <a:lstStyle>
            <a:lvl1pPr algn="l" defTabSz="914400" rtl="0" eaLnBrk="1" latinLnBrk="0" hangingPunct="1">
              <a:spcBef>
                <a:spcPct val="0"/>
              </a:spcBef>
              <a:buNone/>
              <a:defRPr sz="5400" b="0" kern="1200" baseline="0">
                <a:solidFill>
                  <a:schemeClr val="bg1"/>
                </a:solidFill>
                <a:latin typeface="WWF" pitchFamily="50" charset="0"/>
                <a:ea typeface="+mj-ea"/>
                <a:cs typeface="Arial" panose="020B0604020202020204" pitchFamily="34" charset="0"/>
              </a:defRPr>
            </a:lvl1pPr>
          </a:lstStyle>
          <a:p>
            <a:r>
              <a:rPr lang="de-AT" sz="3600" smtClean="0"/>
              <a:t>Klimaschutz braucht Emissionsreduktion</a:t>
            </a:r>
            <a:endParaRPr lang="de-AT" sz="3600" dirty="0"/>
          </a:p>
        </p:txBody>
      </p:sp>
    </p:spTree>
    <p:extLst>
      <p:ext uri="{BB962C8B-B14F-4D97-AF65-F5344CB8AC3E}">
        <p14:creationId xmlns:p14="http://schemas.microsoft.com/office/powerpoint/2010/main" val="982787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EFBC06F-C432-4F0F-A372-0424D296E75E}" type="slidenum">
              <a:rPr lang="de-DE" smtClean="0"/>
              <a:pPr/>
              <a:t>13</a:t>
            </a:fld>
            <a:endParaRPr lang="de-DE" dirty="0"/>
          </a:p>
        </p:txBody>
      </p:sp>
      <p:sp>
        <p:nvSpPr>
          <p:cNvPr id="7" name="Rechteck 6"/>
          <p:cNvSpPr/>
          <p:nvPr/>
        </p:nvSpPr>
        <p:spPr>
          <a:xfrm>
            <a:off x="349202" y="1484784"/>
            <a:ext cx="8280464" cy="5863144"/>
          </a:xfrm>
          <a:prstGeom prst="rect">
            <a:avLst/>
          </a:prstGeom>
        </p:spPr>
        <p:txBody>
          <a:bodyPr wrap="square">
            <a:spAutoFit/>
          </a:bodyPr>
          <a:lstStyle/>
          <a:p>
            <a:pPr>
              <a:spcAft>
                <a:spcPts val="600"/>
              </a:spcAft>
            </a:pPr>
            <a:endParaRPr lang="de-AT" sz="2400" dirty="0" smtClean="0">
              <a:latin typeface="WWF" panose="02000000000000000000" pitchFamily="50" charset="0"/>
              <a:cs typeface="Arial" panose="020B0604020202020204" pitchFamily="34" charset="0"/>
            </a:endParaRPr>
          </a:p>
          <a:p>
            <a:pPr>
              <a:spcAft>
                <a:spcPts val="600"/>
              </a:spcAft>
            </a:pPr>
            <a:r>
              <a:rPr lang="de-AT" sz="2400" dirty="0" smtClean="0">
                <a:latin typeface="WWF" panose="02000000000000000000" pitchFamily="50" charset="0"/>
                <a:cs typeface="Arial" panose="020B0604020202020204" pitchFamily="34" charset="0"/>
              </a:rPr>
              <a:t>Keine Kompensation von Klima-Unverträglichem:</a:t>
            </a:r>
          </a:p>
          <a:p>
            <a:pPr marL="800100" lvl="1" indent="-342900">
              <a:spcAft>
                <a:spcPts val="600"/>
              </a:spcAft>
              <a:buFont typeface="Arial" panose="020B0604020202020204" pitchFamily="34" charset="0"/>
              <a:buChar char="•"/>
            </a:pPr>
            <a:r>
              <a:rPr lang="de-AT" sz="2000" dirty="0" smtClean="0">
                <a:solidFill>
                  <a:schemeClr val="accent5"/>
                </a:solidFill>
                <a:latin typeface="WWF" panose="02000000000000000000" pitchFamily="50" charset="0"/>
                <a:cs typeface="Arial" panose="020B0604020202020204" pitchFamily="34" charset="0"/>
              </a:rPr>
              <a:t>Strom aus Kohlekraftwerken</a:t>
            </a:r>
          </a:p>
          <a:p>
            <a:pPr marL="800100" lvl="1" indent="-342900">
              <a:spcAft>
                <a:spcPts val="600"/>
              </a:spcAft>
              <a:buFont typeface="Arial" panose="020B0604020202020204" pitchFamily="34" charset="0"/>
              <a:buChar char="•"/>
            </a:pPr>
            <a:r>
              <a:rPr lang="de-AT" sz="2000" dirty="0" smtClean="0">
                <a:solidFill>
                  <a:schemeClr val="accent5"/>
                </a:solidFill>
                <a:latin typeface="WWF" panose="02000000000000000000" pitchFamily="50" charset="0"/>
                <a:cs typeface="Arial" panose="020B0604020202020204" pitchFamily="34" charset="0"/>
              </a:rPr>
              <a:t>Hoher Fleischkonsum</a:t>
            </a:r>
          </a:p>
          <a:p>
            <a:pPr>
              <a:spcAft>
                <a:spcPts val="600"/>
              </a:spcAft>
            </a:pPr>
            <a:r>
              <a:rPr lang="de-AT" sz="2400" dirty="0" smtClean="0">
                <a:latin typeface="WWF" panose="02000000000000000000" pitchFamily="50" charset="0"/>
                <a:cs typeface="Arial" panose="020B0604020202020204" pitchFamily="34" charset="0"/>
              </a:rPr>
              <a:t>Keine Kompensation von bereits vermeidbaren Emissionen:</a:t>
            </a:r>
          </a:p>
          <a:p>
            <a:pPr marL="800100" lvl="1" indent="-342900">
              <a:spcAft>
                <a:spcPts val="600"/>
              </a:spcAft>
              <a:buFont typeface="Arial" panose="020B0604020202020204" pitchFamily="34" charset="0"/>
              <a:buChar char="•"/>
            </a:pPr>
            <a:r>
              <a:rPr lang="de-AT" sz="2000" dirty="0" smtClean="0">
                <a:solidFill>
                  <a:schemeClr val="accent5"/>
                </a:solidFill>
                <a:latin typeface="WWF" panose="02000000000000000000" pitchFamily="50" charset="0"/>
                <a:cs typeface="Arial" panose="020B0604020202020204" pitchFamily="34" charset="0"/>
              </a:rPr>
              <a:t>Kurzstreckenflügen mit Bahnalternative</a:t>
            </a:r>
          </a:p>
          <a:p>
            <a:pPr marL="800100" lvl="1" indent="-342900">
              <a:spcAft>
                <a:spcPts val="600"/>
              </a:spcAft>
              <a:buFont typeface="Arial" panose="020B0604020202020204" pitchFamily="34" charset="0"/>
              <a:buChar char="•"/>
            </a:pPr>
            <a:r>
              <a:rPr lang="de-AT" sz="2000" dirty="0" smtClean="0">
                <a:solidFill>
                  <a:schemeClr val="accent5"/>
                </a:solidFill>
                <a:latin typeface="WWF" panose="02000000000000000000" pitchFamily="50" charset="0"/>
                <a:cs typeface="Arial" panose="020B0604020202020204" pitchFamily="34" charset="0"/>
              </a:rPr>
              <a:t>Fossil-PKW</a:t>
            </a:r>
          </a:p>
          <a:p>
            <a:pPr marL="800100" lvl="1" indent="-342900">
              <a:spcAft>
                <a:spcPts val="600"/>
              </a:spcAft>
              <a:buFont typeface="Arial" panose="020B0604020202020204" pitchFamily="34" charset="0"/>
              <a:buChar char="•"/>
            </a:pPr>
            <a:r>
              <a:rPr lang="de-AT" sz="2000" dirty="0" smtClean="0">
                <a:solidFill>
                  <a:schemeClr val="accent5"/>
                </a:solidFill>
                <a:latin typeface="WWF" panose="02000000000000000000" pitchFamily="50" charset="0"/>
                <a:cs typeface="Arial" panose="020B0604020202020204" pitchFamily="34" charset="0"/>
              </a:rPr>
              <a:t>Egal-Strom</a:t>
            </a:r>
          </a:p>
          <a:p>
            <a:pPr>
              <a:spcAft>
                <a:spcPts val="600"/>
              </a:spcAft>
            </a:pPr>
            <a:r>
              <a:rPr lang="de-AT" sz="2400" dirty="0" smtClean="0">
                <a:latin typeface="WWF" panose="02000000000000000000" pitchFamily="50" charset="0"/>
                <a:cs typeface="Arial" panose="020B0604020202020204" pitchFamily="34" charset="0"/>
              </a:rPr>
              <a:t>Keine Kompensation von „unvermeidlichen“ Emissionen wenn sie nichts zur Entwicklung von Lösungen beitragen:</a:t>
            </a:r>
          </a:p>
          <a:p>
            <a:pPr marL="800100" lvl="1" indent="-342900">
              <a:spcAft>
                <a:spcPts val="600"/>
              </a:spcAft>
              <a:buFont typeface="Arial" panose="020B0604020202020204" pitchFamily="34" charset="0"/>
              <a:buChar char="•"/>
            </a:pPr>
            <a:r>
              <a:rPr lang="de-AT" sz="2000" dirty="0" smtClean="0">
                <a:solidFill>
                  <a:schemeClr val="accent5"/>
                </a:solidFill>
                <a:latin typeface="WWF" panose="02000000000000000000" pitchFamily="50" charset="0"/>
                <a:cs typeface="Arial" panose="020B0604020202020204" pitchFamily="34" charset="0"/>
              </a:rPr>
              <a:t>Langstreckenflüge</a:t>
            </a:r>
          </a:p>
          <a:p>
            <a:pPr marL="800100" lvl="1" indent="-342900">
              <a:spcAft>
                <a:spcPts val="600"/>
              </a:spcAft>
              <a:buFont typeface="Arial" panose="020B0604020202020204" pitchFamily="34" charset="0"/>
              <a:buChar char="•"/>
            </a:pPr>
            <a:r>
              <a:rPr lang="de-AT" sz="2000" dirty="0" smtClean="0">
                <a:solidFill>
                  <a:schemeClr val="accent5"/>
                </a:solidFill>
                <a:latin typeface="WWF" panose="02000000000000000000" pitchFamily="50" charset="0"/>
                <a:cs typeface="Arial" panose="020B0604020202020204" pitchFamily="34" charset="0"/>
              </a:rPr>
              <a:t>Gütertransport mit LKW</a:t>
            </a:r>
          </a:p>
          <a:p>
            <a:pPr marL="342900" indent="-342900">
              <a:buFont typeface="Arial" panose="020B0604020202020204" pitchFamily="34" charset="0"/>
              <a:buChar char="•"/>
            </a:pPr>
            <a:endParaRPr lang="de-AT" sz="20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de-AT" sz="2000" b="1" dirty="0" smtClean="0">
              <a:latin typeface="Arial" panose="020B0604020202020204" pitchFamily="34" charset="0"/>
              <a:cs typeface="Arial" panose="020B0604020202020204" pitchFamily="34" charset="0"/>
            </a:endParaRPr>
          </a:p>
          <a:p>
            <a:endParaRPr lang="de-AT" sz="2000" b="1" dirty="0">
              <a:latin typeface="Arial" panose="020B0604020202020204" pitchFamily="34" charset="0"/>
              <a:cs typeface="Arial" panose="020B0604020202020204" pitchFamily="34" charset="0"/>
            </a:endParaRPr>
          </a:p>
        </p:txBody>
      </p:sp>
      <p:sp>
        <p:nvSpPr>
          <p:cNvPr id="11" name="Titel 1"/>
          <p:cNvSpPr txBox="1">
            <a:spLocks/>
          </p:cNvSpPr>
          <p:nvPr/>
        </p:nvSpPr>
        <p:spPr>
          <a:xfrm>
            <a:off x="1403192" y="179522"/>
            <a:ext cx="7272808" cy="1161379"/>
          </a:xfrm>
          <a:prstGeom prst="rect">
            <a:avLst/>
          </a:prstGeom>
          <a:solidFill>
            <a:srgbClr val="00ACCD">
              <a:alpha val="80000"/>
            </a:srgbClr>
          </a:solidFill>
        </p:spPr>
        <p:txBody>
          <a:bodyPr>
            <a:noAutofit/>
          </a:bodyPr>
          <a:lstStyle>
            <a:lvl1pPr algn="l" defTabSz="914400" rtl="0" eaLnBrk="1" latinLnBrk="0" hangingPunct="1">
              <a:spcBef>
                <a:spcPct val="0"/>
              </a:spcBef>
              <a:buNone/>
              <a:defRPr sz="5400" b="0" kern="1200" baseline="0">
                <a:solidFill>
                  <a:schemeClr val="bg1"/>
                </a:solidFill>
                <a:latin typeface="WWF" pitchFamily="50" charset="0"/>
                <a:ea typeface="+mj-ea"/>
                <a:cs typeface="Arial" panose="020B0604020202020204" pitchFamily="34" charset="0"/>
              </a:defRPr>
            </a:lvl1pPr>
          </a:lstStyle>
          <a:p>
            <a:r>
              <a:rPr lang="de-AT" sz="3600" smtClean="0"/>
              <a:t>Klimaschutz braucht Emissionsreduktion</a:t>
            </a:r>
            <a:endParaRPr lang="de-AT" sz="3600" dirty="0"/>
          </a:p>
        </p:txBody>
      </p:sp>
    </p:spTree>
    <p:extLst>
      <p:ext uri="{BB962C8B-B14F-4D97-AF65-F5344CB8AC3E}">
        <p14:creationId xmlns:p14="http://schemas.microsoft.com/office/powerpoint/2010/main" val="3362314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36325" y="1123675"/>
            <a:ext cx="4905749" cy="5109452"/>
          </a:xfrm>
          <a:prstGeom prst="rect">
            <a:avLst/>
          </a:prstGeom>
          <a:noFill/>
          <a:ln>
            <a:noFill/>
          </a:ln>
        </p:spPr>
      </p:pic>
      <p:sp>
        <p:nvSpPr>
          <p:cNvPr id="394" name="Google Shape;394;p70"/>
          <p:cNvSpPr/>
          <p:nvPr/>
        </p:nvSpPr>
        <p:spPr>
          <a:xfrm>
            <a:off x="3903375" y="3581400"/>
            <a:ext cx="651300" cy="79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0"/>
          <p:cNvSpPr/>
          <p:nvPr/>
        </p:nvSpPr>
        <p:spPr>
          <a:xfrm>
            <a:off x="2226975" y="3581400"/>
            <a:ext cx="651300" cy="79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0"/>
          <p:cNvSpPr/>
          <p:nvPr/>
        </p:nvSpPr>
        <p:spPr>
          <a:xfrm>
            <a:off x="5427375" y="3581400"/>
            <a:ext cx="651300" cy="79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0"/>
          <p:cNvSpPr txBox="1"/>
          <p:nvPr/>
        </p:nvSpPr>
        <p:spPr>
          <a:xfrm>
            <a:off x="7075525" y="3377950"/>
            <a:ext cx="1847400" cy="184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F8600"/>
              </a:buClr>
              <a:buSzPts val="1400"/>
              <a:buFont typeface="Helvetica Neue"/>
              <a:buNone/>
            </a:pPr>
            <a:r>
              <a:rPr lang="en-US" sz="1400" b="1" i="0" u="none" strike="noStrike" cap="none" dirty="0">
                <a:solidFill>
                  <a:srgbClr val="FF0000"/>
                </a:solidFill>
                <a:latin typeface="Helvetica Neue"/>
                <a:ea typeface="Helvetica Neue"/>
                <a:cs typeface="Helvetica Neue"/>
                <a:sym typeface="Helvetica Neue"/>
              </a:rPr>
              <a:t>CO2</a:t>
            </a:r>
            <a:endParaRPr dirty="0">
              <a:solidFill>
                <a:srgbClr val="FF0000"/>
              </a:solidFill>
            </a:endParaRPr>
          </a:p>
          <a:p>
            <a:pPr marL="0" marR="0" lvl="0" indent="0" algn="l" rtl="0">
              <a:lnSpc>
                <a:spcPct val="100000"/>
              </a:lnSpc>
              <a:spcBef>
                <a:spcPts val="0"/>
              </a:spcBef>
              <a:spcAft>
                <a:spcPts val="0"/>
              </a:spcAft>
              <a:buClr>
                <a:srgbClr val="000000"/>
              </a:buClr>
              <a:buSzPts val="1400"/>
              <a:buFont typeface="Helvetica Neue"/>
              <a:buNone/>
            </a:pPr>
            <a:endParaRPr sz="1400" b="1" i="0" u="none" strike="noStrike" cap="none" dirty="0">
              <a:solidFill>
                <a:srgbClr val="FF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F8600"/>
              </a:buClr>
              <a:buSzPts val="1400"/>
              <a:buFont typeface="Helvetica Neue"/>
              <a:buNone/>
            </a:pPr>
            <a:r>
              <a:rPr lang="en-US" sz="1400" b="1" i="0" u="none" strike="noStrike" cap="none" dirty="0">
                <a:solidFill>
                  <a:srgbClr val="FF0000"/>
                </a:solidFill>
                <a:latin typeface="Helvetica Neue"/>
                <a:ea typeface="Helvetica Neue"/>
                <a:cs typeface="Helvetica Neue"/>
                <a:sym typeface="Helvetica Neue"/>
              </a:rPr>
              <a:t>Materials</a:t>
            </a:r>
            <a:endParaRPr dirty="0">
              <a:solidFill>
                <a:srgbClr val="FF0000"/>
              </a:solidFill>
            </a:endParaRPr>
          </a:p>
          <a:p>
            <a:pPr marL="0" marR="0" lvl="0" indent="0" algn="l" rtl="0">
              <a:lnSpc>
                <a:spcPct val="100000"/>
              </a:lnSpc>
              <a:spcBef>
                <a:spcPts val="0"/>
              </a:spcBef>
              <a:spcAft>
                <a:spcPts val="0"/>
              </a:spcAft>
              <a:buClr>
                <a:srgbClr val="000000"/>
              </a:buClr>
              <a:buSzPts val="1400"/>
              <a:buFont typeface="Helvetica Neue"/>
              <a:buNone/>
            </a:pPr>
            <a:endParaRPr sz="1400" b="1" i="0" u="none" strike="noStrike" cap="none" dirty="0">
              <a:solidFill>
                <a:srgbClr val="FF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F8600"/>
              </a:buClr>
              <a:buSzPts val="1400"/>
              <a:buFont typeface="Helvetica Neue"/>
              <a:buNone/>
            </a:pPr>
            <a:r>
              <a:rPr lang="en-US" sz="1400" b="1" i="0" u="none" strike="noStrike" cap="none" dirty="0">
                <a:solidFill>
                  <a:srgbClr val="FF0000"/>
                </a:solidFill>
                <a:latin typeface="Helvetica Neue"/>
                <a:ea typeface="Helvetica Neue"/>
                <a:cs typeface="Helvetica Neue"/>
                <a:sym typeface="Helvetica Neue"/>
              </a:rPr>
              <a:t>Biodiversity </a:t>
            </a:r>
            <a:endParaRPr sz="1400" b="1" i="0" u="none" strike="noStrike" cap="none" dirty="0">
              <a:solidFill>
                <a:srgbClr val="FF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F8600"/>
              </a:buClr>
              <a:buSzPts val="1400"/>
              <a:buFont typeface="Helvetica Neue"/>
              <a:buNone/>
            </a:pPr>
            <a:r>
              <a:rPr lang="en-US" sz="1400" b="1" i="0" u="none" strike="noStrike" cap="none" dirty="0">
                <a:solidFill>
                  <a:srgbClr val="FF0000"/>
                </a:solidFill>
                <a:latin typeface="Helvetica Neue"/>
                <a:ea typeface="Helvetica Neue"/>
                <a:cs typeface="Helvetica Neue"/>
                <a:sym typeface="Helvetica Neue"/>
              </a:rPr>
              <a:t>and habitats </a:t>
            </a:r>
            <a:endParaRPr sz="1400" b="1" i="0" u="none" strike="noStrike" cap="none" dirty="0">
              <a:solidFill>
                <a:srgbClr val="FF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F8600"/>
              </a:buClr>
              <a:buSzPts val="1400"/>
              <a:buFont typeface="Helvetica Neue"/>
              <a:buNone/>
            </a:pPr>
            <a:endParaRPr b="1" dirty="0">
              <a:solidFill>
                <a:srgbClr val="FF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F8600"/>
              </a:buClr>
              <a:buSzPts val="1400"/>
              <a:buFont typeface="Helvetica Neue"/>
              <a:buNone/>
            </a:pPr>
            <a:endParaRPr b="1" dirty="0">
              <a:solidFill>
                <a:srgbClr val="FF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F8600"/>
              </a:buClr>
              <a:buSzPts val="1400"/>
              <a:buFont typeface="Helvetica Neue"/>
              <a:buNone/>
            </a:pPr>
            <a:r>
              <a:rPr lang="en-US" sz="1400" b="1" dirty="0">
                <a:solidFill>
                  <a:srgbClr val="666666"/>
                </a:solidFill>
                <a:latin typeface="Helvetica Neue"/>
                <a:ea typeface="Helvetica Neue"/>
                <a:cs typeface="Helvetica Neue"/>
                <a:sym typeface="Helvetica Neue"/>
              </a:rPr>
              <a:t>Locations for landscape trials</a:t>
            </a:r>
            <a:endParaRPr sz="1400" b="1" dirty="0">
              <a:solidFill>
                <a:srgbClr val="666666"/>
              </a:solidFill>
              <a:latin typeface="Helvetica Neue"/>
              <a:ea typeface="Helvetica Neue"/>
              <a:cs typeface="Helvetica Neue"/>
              <a:sym typeface="Helvetica Neue"/>
            </a:endParaRPr>
          </a:p>
          <a:p>
            <a:pPr marL="457200" marR="0" lvl="0" indent="-317500" algn="l" rtl="0">
              <a:lnSpc>
                <a:spcPct val="100000"/>
              </a:lnSpc>
              <a:spcBef>
                <a:spcPts val="0"/>
              </a:spcBef>
              <a:spcAft>
                <a:spcPts val="0"/>
              </a:spcAft>
              <a:buClr>
                <a:srgbClr val="FF0000"/>
              </a:buClr>
              <a:buSzPts val="1400"/>
              <a:buFont typeface="Helvetica Neue"/>
              <a:buChar char="●"/>
            </a:pPr>
            <a:r>
              <a:rPr lang="en-US" sz="1400" b="1" u="sng" dirty="0">
                <a:solidFill>
                  <a:srgbClr val="FF0000"/>
                </a:solidFill>
                <a:latin typeface="Helvetica Neue"/>
                <a:ea typeface="Helvetica Neue"/>
                <a:cs typeface="Helvetica Neue"/>
                <a:sym typeface="Helvetica Neue"/>
              </a:rPr>
              <a:t>Cambodia</a:t>
            </a:r>
            <a:endParaRPr sz="1400" b="1" u="sng" dirty="0">
              <a:solidFill>
                <a:srgbClr val="FF0000"/>
              </a:solidFill>
              <a:latin typeface="Helvetica Neue"/>
              <a:ea typeface="Helvetica Neue"/>
              <a:cs typeface="Helvetica Neue"/>
              <a:sym typeface="Helvetica Neue"/>
            </a:endParaRPr>
          </a:p>
          <a:p>
            <a:pPr marL="457200" marR="0" lvl="0" indent="-317500" algn="l" rtl="0">
              <a:lnSpc>
                <a:spcPct val="100000"/>
              </a:lnSpc>
              <a:spcBef>
                <a:spcPts val="0"/>
              </a:spcBef>
              <a:spcAft>
                <a:spcPts val="0"/>
              </a:spcAft>
              <a:buClr>
                <a:srgbClr val="FF0000"/>
              </a:buClr>
              <a:buSzPts val="1400"/>
              <a:buFont typeface="Helvetica Neue"/>
              <a:buChar char="●"/>
            </a:pPr>
            <a:r>
              <a:rPr lang="en-US" sz="1400" b="1" dirty="0">
                <a:solidFill>
                  <a:srgbClr val="FF0000"/>
                </a:solidFill>
                <a:latin typeface="Helvetica Neue"/>
                <a:ea typeface="Helvetica Neue"/>
                <a:cs typeface="Helvetica Neue"/>
                <a:sym typeface="Helvetica Neue"/>
              </a:rPr>
              <a:t>India</a:t>
            </a:r>
            <a:endParaRPr sz="1400" b="1" dirty="0">
              <a:solidFill>
                <a:srgbClr val="FF0000"/>
              </a:solidFill>
              <a:latin typeface="Helvetica Neue"/>
              <a:ea typeface="Helvetica Neue"/>
              <a:cs typeface="Helvetica Neue"/>
              <a:sym typeface="Helvetica Neue"/>
            </a:endParaRPr>
          </a:p>
          <a:p>
            <a:pPr marL="457200" marR="0" lvl="0" indent="-317500" algn="l" rtl="0">
              <a:lnSpc>
                <a:spcPct val="100000"/>
              </a:lnSpc>
              <a:spcBef>
                <a:spcPts val="0"/>
              </a:spcBef>
              <a:spcAft>
                <a:spcPts val="0"/>
              </a:spcAft>
              <a:buClr>
                <a:srgbClr val="FF0000"/>
              </a:buClr>
              <a:buSzPts val="1400"/>
              <a:buFont typeface="Helvetica Neue"/>
              <a:buChar char="●"/>
            </a:pPr>
            <a:r>
              <a:rPr lang="en-US" sz="1400" b="1" dirty="0">
                <a:solidFill>
                  <a:srgbClr val="FF0000"/>
                </a:solidFill>
                <a:latin typeface="Helvetica Neue"/>
                <a:ea typeface="Helvetica Neue"/>
                <a:cs typeface="Helvetica Neue"/>
                <a:sym typeface="Helvetica Neue"/>
              </a:rPr>
              <a:t>China</a:t>
            </a:r>
            <a:endParaRPr sz="1400" b="1" dirty="0">
              <a:solidFill>
                <a:srgbClr val="FF0000"/>
              </a:solidFill>
              <a:latin typeface="Helvetica Neue"/>
              <a:ea typeface="Helvetica Neue"/>
              <a:cs typeface="Helvetica Neue"/>
              <a:sym typeface="Helvetica Neue"/>
            </a:endParaRPr>
          </a:p>
          <a:p>
            <a:pPr marL="457200" marR="0" lvl="0" indent="-317500" algn="l" rtl="0">
              <a:lnSpc>
                <a:spcPct val="100000"/>
              </a:lnSpc>
              <a:spcBef>
                <a:spcPts val="0"/>
              </a:spcBef>
              <a:spcAft>
                <a:spcPts val="0"/>
              </a:spcAft>
              <a:buClr>
                <a:srgbClr val="FF0000"/>
              </a:buClr>
              <a:buSzPts val="1400"/>
              <a:buFont typeface="Helvetica Neue"/>
              <a:buChar char="●"/>
            </a:pPr>
            <a:r>
              <a:rPr lang="en-US" sz="1400" b="1" dirty="0">
                <a:solidFill>
                  <a:srgbClr val="FF0000"/>
                </a:solidFill>
                <a:latin typeface="Helvetica Neue"/>
                <a:ea typeface="Helvetica Neue"/>
                <a:cs typeface="Helvetica Neue"/>
                <a:sym typeface="Helvetica Neue"/>
              </a:rPr>
              <a:t>Indonesia</a:t>
            </a:r>
            <a:endParaRPr sz="1400" b="1" dirty="0">
              <a:solidFill>
                <a:srgbClr val="FF0000"/>
              </a:solidFill>
              <a:latin typeface="Helvetica Neue"/>
              <a:ea typeface="Helvetica Neue"/>
              <a:cs typeface="Helvetica Neue"/>
              <a:sym typeface="Helvetica Neue"/>
            </a:endParaRPr>
          </a:p>
        </p:txBody>
      </p:sp>
      <p:cxnSp>
        <p:nvCxnSpPr>
          <p:cNvPr id="398" name="Google Shape;398;p70"/>
          <p:cNvCxnSpPr/>
          <p:nvPr/>
        </p:nvCxnSpPr>
        <p:spPr>
          <a:xfrm rot="10800000">
            <a:off x="6852313" y="3517776"/>
            <a:ext cx="223200" cy="0"/>
          </a:xfrm>
          <a:prstGeom prst="straightConnector1">
            <a:avLst/>
          </a:prstGeom>
          <a:noFill/>
          <a:ln w="38100" cap="flat" cmpd="sng">
            <a:solidFill>
              <a:srgbClr val="FF0000"/>
            </a:solidFill>
            <a:prstDash val="solid"/>
            <a:round/>
            <a:headEnd type="none" w="sm" len="sm"/>
            <a:tailEnd type="stealth" w="med" len="med"/>
          </a:ln>
          <a:effectLst>
            <a:outerShdw blurRad="38100" dist="23000" dir="5400000" rotWithShape="0">
              <a:srgbClr val="000000">
                <a:alpha val="34900"/>
              </a:srgbClr>
            </a:outerShdw>
          </a:effectLst>
        </p:spPr>
      </p:cxnSp>
      <p:cxnSp>
        <p:nvCxnSpPr>
          <p:cNvPr id="399" name="Google Shape;399;p70"/>
          <p:cNvCxnSpPr/>
          <p:nvPr/>
        </p:nvCxnSpPr>
        <p:spPr>
          <a:xfrm rot="10800000">
            <a:off x="6859500" y="3945632"/>
            <a:ext cx="223200" cy="0"/>
          </a:xfrm>
          <a:prstGeom prst="straightConnector1">
            <a:avLst/>
          </a:prstGeom>
          <a:noFill/>
          <a:ln w="38100" cap="flat" cmpd="sng">
            <a:solidFill>
              <a:srgbClr val="FF0000"/>
            </a:solidFill>
            <a:prstDash val="solid"/>
            <a:round/>
            <a:headEnd type="none" w="sm" len="sm"/>
            <a:tailEnd type="stealth" w="med" len="med"/>
          </a:ln>
          <a:effectLst>
            <a:outerShdw blurRad="38100" dist="23000" dir="5400000" rotWithShape="0">
              <a:srgbClr val="000000">
                <a:alpha val="34900"/>
              </a:srgbClr>
            </a:outerShdw>
          </a:effectLst>
        </p:spPr>
      </p:cxnSp>
      <p:cxnSp>
        <p:nvCxnSpPr>
          <p:cNvPr id="400" name="Google Shape;400;p70"/>
          <p:cNvCxnSpPr/>
          <p:nvPr/>
        </p:nvCxnSpPr>
        <p:spPr>
          <a:xfrm rot="10800000">
            <a:off x="6852313" y="4441304"/>
            <a:ext cx="223200" cy="0"/>
          </a:xfrm>
          <a:prstGeom prst="straightConnector1">
            <a:avLst/>
          </a:prstGeom>
          <a:noFill/>
          <a:ln w="38100" cap="flat" cmpd="sng">
            <a:solidFill>
              <a:srgbClr val="FF0000"/>
            </a:solidFill>
            <a:prstDash val="solid"/>
            <a:round/>
            <a:headEnd type="none" w="sm" len="sm"/>
            <a:tailEnd type="stealth" w="med" len="med"/>
          </a:ln>
          <a:effectLst>
            <a:outerShdw blurRad="38100" dist="23000" dir="5400000" rotWithShape="0">
              <a:srgbClr val="000000">
                <a:alpha val="34900"/>
              </a:srgbClr>
            </a:outerShdw>
          </a:effectLst>
        </p:spPr>
      </p:cxnSp>
      <p:sp>
        <p:nvSpPr>
          <p:cNvPr id="401" name="Google Shape;401;p70"/>
          <p:cNvSpPr txBox="1"/>
          <p:nvPr/>
        </p:nvSpPr>
        <p:spPr>
          <a:xfrm>
            <a:off x="1909150" y="3412567"/>
            <a:ext cx="1475400" cy="1142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dirty="0"/>
              <a:t>Leadership in </a:t>
            </a:r>
            <a:endParaRPr sz="1000" b="1" dirty="0"/>
          </a:p>
          <a:p>
            <a:pPr marL="0" lvl="0" indent="0" algn="ctr" rtl="0">
              <a:spcBef>
                <a:spcPts val="0"/>
              </a:spcBef>
              <a:spcAft>
                <a:spcPts val="0"/>
              </a:spcAft>
              <a:buNone/>
            </a:pPr>
            <a:r>
              <a:rPr lang="en-US" sz="1000" b="1" dirty="0"/>
              <a:t>Energy Efficiency</a:t>
            </a:r>
            <a:endParaRPr sz="1000" b="1" dirty="0"/>
          </a:p>
          <a:p>
            <a:pPr marL="0" lvl="0" indent="0" algn="l" rtl="0">
              <a:spcBef>
                <a:spcPts val="0"/>
              </a:spcBef>
              <a:spcAft>
                <a:spcPts val="0"/>
              </a:spcAft>
              <a:buNone/>
            </a:pPr>
            <a:endParaRPr sz="700" b="1" dirty="0"/>
          </a:p>
          <a:p>
            <a:pPr marL="0" lvl="0" indent="0" algn="l" rtl="0">
              <a:spcBef>
                <a:spcPts val="0"/>
              </a:spcBef>
              <a:spcAft>
                <a:spcPts val="0"/>
              </a:spcAft>
              <a:buNone/>
            </a:pPr>
            <a:r>
              <a:rPr lang="en-US" sz="700" b="1" dirty="0"/>
              <a:t>1) </a:t>
            </a:r>
            <a:r>
              <a:rPr lang="en-US" sz="700" dirty="0"/>
              <a:t>save energy in stores and warehouses</a:t>
            </a:r>
            <a:endParaRPr sz="700" dirty="0"/>
          </a:p>
          <a:p>
            <a:pPr marL="0" lvl="0" indent="0" algn="l" rtl="0">
              <a:spcBef>
                <a:spcPts val="0"/>
              </a:spcBef>
              <a:spcAft>
                <a:spcPts val="0"/>
              </a:spcAft>
              <a:buNone/>
            </a:pPr>
            <a:r>
              <a:rPr lang="en-US" sz="700" dirty="0"/>
              <a:t>2) support suppliers to reduce</a:t>
            </a:r>
            <a:endParaRPr sz="700" dirty="0"/>
          </a:p>
          <a:p>
            <a:pPr marL="0" lvl="0" indent="0" algn="l" rtl="0">
              <a:spcBef>
                <a:spcPts val="0"/>
              </a:spcBef>
              <a:spcAft>
                <a:spcPts val="0"/>
              </a:spcAft>
              <a:buNone/>
            </a:pPr>
            <a:r>
              <a:rPr lang="en-US" sz="700" dirty="0"/>
              <a:t>3) increase use of circular materials and </a:t>
            </a:r>
            <a:endParaRPr sz="700" dirty="0"/>
          </a:p>
          <a:p>
            <a:pPr marL="0" lvl="0" indent="0" algn="l" rtl="0">
              <a:spcBef>
                <a:spcPts val="0"/>
              </a:spcBef>
              <a:spcAft>
                <a:spcPts val="0"/>
              </a:spcAft>
              <a:buNone/>
            </a:pPr>
            <a:r>
              <a:rPr lang="en-US" sz="700" dirty="0"/>
              <a:t>4) engage &amp; motivate customers</a:t>
            </a:r>
            <a:endParaRPr sz="700" dirty="0"/>
          </a:p>
        </p:txBody>
      </p:sp>
      <p:sp>
        <p:nvSpPr>
          <p:cNvPr id="402" name="Google Shape;402;p70"/>
          <p:cNvSpPr txBox="1"/>
          <p:nvPr/>
        </p:nvSpPr>
        <p:spPr>
          <a:xfrm>
            <a:off x="3549025" y="3412575"/>
            <a:ext cx="1475400" cy="114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t>100% Renewable Energy</a:t>
            </a:r>
            <a:r>
              <a:rPr lang="en-US" sz="1000"/>
              <a:t> </a:t>
            </a:r>
            <a:endParaRPr sz="1000"/>
          </a:p>
          <a:p>
            <a:pPr marL="0" lvl="0" indent="0" algn="l" rtl="0">
              <a:spcBef>
                <a:spcPts val="0"/>
              </a:spcBef>
              <a:spcAft>
                <a:spcPts val="0"/>
              </a:spcAft>
              <a:buNone/>
            </a:pPr>
            <a:endParaRPr sz="700"/>
          </a:p>
          <a:p>
            <a:pPr marL="0" lvl="0" indent="0" algn="l" rtl="0">
              <a:spcBef>
                <a:spcPts val="0"/>
              </a:spcBef>
              <a:spcAft>
                <a:spcPts val="0"/>
              </a:spcAft>
              <a:buNone/>
            </a:pPr>
            <a:r>
              <a:rPr lang="en-US" sz="700"/>
              <a:t>1) enable purchase of RE worldwide and</a:t>
            </a:r>
            <a:endParaRPr sz="700"/>
          </a:p>
          <a:p>
            <a:pPr marL="0" lvl="0" indent="0" algn="l" rtl="0">
              <a:spcBef>
                <a:spcPts val="0"/>
              </a:spcBef>
              <a:spcAft>
                <a:spcPts val="0"/>
              </a:spcAft>
              <a:buNone/>
            </a:pPr>
            <a:r>
              <a:rPr lang="en-US" sz="700"/>
              <a:t>2) generate RE (in direct operations and supply chain)</a:t>
            </a:r>
            <a:endParaRPr sz="700"/>
          </a:p>
        </p:txBody>
      </p:sp>
      <p:sp>
        <p:nvSpPr>
          <p:cNvPr id="403" name="Google Shape;403;p70"/>
          <p:cNvSpPr txBox="1"/>
          <p:nvPr/>
        </p:nvSpPr>
        <p:spPr>
          <a:xfrm>
            <a:off x="5078304" y="3396961"/>
            <a:ext cx="1456246" cy="114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dirty="0"/>
              <a:t>Carbon Resilience and Carbon </a:t>
            </a:r>
            <a:r>
              <a:rPr lang="en-US" sz="1000" b="1" dirty="0" smtClean="0"/>
              <a:t>Sinks </a:t>
            </a:r>
            <a:endParaRPr sz="1000" b="1" dirty="0"/>
          </a:p>
          <a:p>
            <a:pPr marL="0" lvl="0" indent="0" algn="l" rtl="0">
              <a:spcBef>
                <a:spcPts val="0"/>
              </a:spcBef>
              <a:spcAft>
                <a:spcPts val="0"/>
              </a:spcAft>
              <a:buNone/>
            </a:pPr>
            <a:endParaRPr sz="700" dirty="0"/>
          </a:p>
          <a:p>
            <a:pPr marL="0" lvl="0" indent="0" algn="l" rtl="0">
              <a:spcBef>
                <a:spcPts val="0"/>
              </a:spcBef>
              <a:spcAft>
                <a:spcPts val="0"/>
              </a:spcAft>
              <a:buNone/>
            </a:pPr>
            <a:r>
              <a:rPr lang="en-US" sz="700" dirty="0"/>
              <a:t>1) Absorb and reduce </a:t>
            </a:r>
            <a:r>
              <a:rPr lang="en-US" sz="700" dirty="0" smtClean="0"/>
              <a:t>CO2 </a:t>
            </a:r>
            <a:endParaRPr sz="700" dirty="0"/>
          </a:p>
          <a:p>
            <a:pPr marL="0" lvl="0" indent="0" algn="l" rtl="0">
              <a:spcBef>
                <a:spcPts val="0"/>
              </a:spcBef>
              <a:spcAft>
                <a:spcPts val="0"/>
              </a:spcAft>
              <a:buNone/>
            </a:pPr>
            <a:r>
              <a:rPr lang="en-US" sz="700" dirty="0"/>
              <a:t>2) capture CO2 into valuable material, and </a:t>
            </a:r>
            <a:endParaRPr sz="700" dirty="0"/>
          </a:p>
          <a:p>
            <a:pPr marL="0" lvl="0" indent="0" algn="l" rtl="0">
              <a:spcBef>
                <a:spcPts val="0"/>
              </a:spcBef>
              <a:spcAft>
                <a:spcPts val="0"/>
              </a:spcAft>
              <a:buNone/>
            </a:pPr>
            <a:r>
              <a:rPr lang="en-US" sz="700" dirty="0"/>
              <a:t>3) strengthen capacity to resist and recover from climate change</a:t>
            </a:r>
            <a:endParaRPr sz="700" dirty="0"/>
          </a:p>
        </p:txBody>
      </p:sp>
      <p:pic>
        <p:nvPicPr>
          <p:cNvPr id="404" name="Google Shape;404;p70"/>
          <p:cNvPicPr preferRelativeResize="0"/>
          <p:nvPr/>
        </p:nvPicPr>
        <p:blipFill rotWithShape="1">
          <a:blip r:embed="rId4" cstate="email">
            <a:alphaModFix/>
            <a:extLst>
              <a:ext uri="{28A0092B-C50C-407E-A947-70E740481C1C}">
                <a14:useLocalDpi xmlns:a14="http://schemas.microsoft.com/office/drawing/2010/main"/>
              </a:ext>
            </a:extLst>
          </a:blip>
          <a:srcRect r="-1594"/>
          <a:stretch/>
        </p:blipFill>
        <p:spPr>
          <a:xfrm>
            <a:off x="395536" y="1534638"/>
            <a:ext cx="1700999" cy="1083800"/>
          </a:xfrm>
          <a:prstGeom prst="rect">
            <a:avLst/>
          </a:prstGeom>
          <a:noFill/>
          <a:ln>
            <a:noFill/>
          </a:ln>
        </p:spPr>
      </p:pic>
      <p:sp>
        <p:nvSpPr>
          <p:cNvPr id="405" name="Google Shape;405;p70"/>
          <p:cNvSpPr txBox="1"/>
          <p:nvPr/>
        </p:nvSpPr>
        <p:spPr>
          <a:xfrm>
            <a:off x="2206100" y="624225"/>
            <a:ext cx="7494000" cy="466800"/>
          </a:xfrm>
          <a:prstGeom prst="rect">
            <a:avLst/>
          </a:prstGeom>
          <a:noFill/>
          <a:ln>
            <a:noFill/>
          </a:ln>
        </p:spPr>
        <p:txBody>
          <a:bodyPr spcFirstLastPara="1" wrap="square" lIns="91400" tIns="91400" rIns="91400" bIns="914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en-US" sz="2400" b="1">
                <a:latin typeface="Calibri"/>
                <a:ea typeface="Calibri"/>
                <a:cs typeface="Calibri"/>
                <a:sym typeface="Calibri"/>
              </a:rPr>
              <a:t>Aligning on Climate and Biodiversity</a:t>
            </a:r>
            <a:endParaRPr sz="2400" b="1" i="0" u="none" strike="noStrike" cap="none">
              <a:solidFill>
                <a:srgbClr val="000000"/>
              </a:solidFill>
              <a:latin typeface="Calibri"/>
              <a:ea typeface="Calibri"/>
              <a:cs typeface="Calibri"/>
              <a:sym typeface="Calibri"/>
            </a:endParaRPr>
          </a:p>
        </p:txBody>
      </p:sp>
      <p:sp>
        <p:nvSpPr>
          <p:cNvPr id="406" name="Google Shape;406;p70"/>
          <p:cNvSpPr/>
          <p:nvPr/>
        </p:nvSpPr>
        <p:spPr>
          <a:xfrm>
            <a:off x="4894675" y="3314225"/>
            <a:ext cx="1847400" cy="1368300"/>
          </a:xfrm>
          <a:prstGeom prst="roundRect">
            <a:avLst>
              <a:gd name="adj" fmla="val 16667"/>
            </a:avLst>
          </a:prstGeom>
          <a:noFill/>
          <a:ln w="57150" cap="flat" cmpd="sng">
            <a:solidFill>
              <a:srgbClr val="FF0000"/>
            </a:solidFill>
            <a:prstDash val="solid"/>
            <a:round/>
            <a:headEnd type="none" w="sm" len="sm"/>
            <a:tailEnd type="none" w="sm" len="sm"/>
          </a:ln>
          <a:effectLst>
            <a:outerShdw blurRad="381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Helvetica Neue"/>
              <a:buNone/>
            </a:pPr>
            <a:endParaRPr sz="1400" b="0" i="0" u="none" strike="noStrike" cap="none">
              <a:solidFill>
                <a:schemeClr val="lt1"/>
              </a:solidFill>
              <a:latin typeface="Helvetica Neue"/>
              <a:ea typeface="Helvetica Neue"/>
              <a:cs typeface="Helvetica Neue"/>
              <a:sym typeface="Helvetica Neue"/>
            </a:endParaRPr>
          </a:p>
        </p:txBody>
      </p:sp>
      <p:sp>
        <p:nvSpPr>
          <p:cNvPr id="407" name="Google Shape;407;p70"/>
          <p:cNvSpPr/>
          <p:nvPr/>
        </p:nvSpPr>
        <p:spPr>
          <a:xfrm flipH="1">
            <a:off x="125" y="0"/>
            <a:ext cx="111000" cy="68580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FFFFFF"/>
              </a:solidFill>
              <a:latin typeface="Calibri"/>
              <a:ea typeface="Calibri"/>
              <a:cs typeface="Calibri"/>
              <a:sym typeface="Calibri"/>
            </a:endParaRPr>
          </a:p>
        </p:txBody>
      </p:sp>
      <p:sp>
        <p:nvSpPr>
          <p:cNvPr id="408" name="Google Shape;408;p70"/>
          <p:cNvSpPr/>
          <p:nvPr/>
        </p:nvSpPr>
        <p:spPr>
          <a:xfrm>
            <a:off x="5217025" y="998125"/>
            <a:ext cx="473400" cy="27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0"/>
          <p:cNvSpPr/>
          <p:nvPr/>
        </p:nvSpPr>
        <p:spPr>
          <a:xfrm>
            <a:off x="6512425" y="1074325"/>
            <a:ext cx="473400" cy="27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0"/>
          <p:cNvSpPr txBox="1"/>
          <p:nvPr/>
        </p:nvSpPr>
        <p:spPr>
          <a:xfrm rot="-5400000">
            <a:off x="923925" y="3581400"/>
            <a:ext cx="14754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H&amp;M Targets</a:t>
            </a:r>
            <a:endParaRPr b="1">
              <a:latin typeface="Calibri"/>
              <a:ea typeface="Calibri"/>
              <a:cs typeface="Calibri"/>
              <a:sym typeface="Calibri"/>
            </a:endParaRPr>
          </a:p>
        </p:txBody>
      </p:sp>
    </p:spTree>
    <p:extLst>
      <p:ext uri="{BB962C8B-B14F-4D97-AF65-F5344CB8AC3E}">
        <p14:creationId xmlns:p14="http://schemas.microsoft.com/office/powerpoint/2010/main" val="404481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1"/>
          <p:cNvSpPr txBox="1"/>
          <p:nvPr/>
        </p:nvSpPr>
        <p:spPr>
          <a:xfrm>
            <a:off x="338075" y="158200"/>
            <a:ext cx="8872500" cy="753300"/>
          </a:xfrm>
          <a:prstGeom prst="rect">
            <a:avLst/>
          </a:prstGeom>
          <a:noFill/>
          <a:ln>
            <a:noFill/>
          </a:ln>
        </p:spPr>
        <p:txBody>
          <a:bodyPr spcFirstLastPara="1" wrap="square" lIns="45700" tIns="45700" rIns="45700" bIns="45700" anchor="ctr" anchorCtr="0">
            <a:noAutofit/>
          </a:bodyPr>
          <a:lstStyle/>
          <a:p>
            <a:pPr marL="0" marR="0" lvl="1" indent="0" algn="l" defTabSz="914400" rtl="0" eaLnBrk="1" fontAlgn="auto" latinLnBrk="0" hangingPunct="1">
              <a:lnSpc>
                <a:spcPct val="100000"/>
              </a:lnSpc>
              <a:spcBef>
                <a:spcPts val="0"/>
              </a:spcBef>
              <a:spcAft>
                <a:spcPts val="0"/>
              </a:spcAft>
              <a:buClr>
                <a:srgbClr val="31859C"/>
              </a:buClr>
              <a:buSzPts val="2800"/>
              <a:buFont typeface="Calibri"/>
              <a:buNone/>
              <a:tabLst/>
              <a:defRPr/>
            </a:pPr>
            <a:r>
              <a:rPr kumimoji="0" lang="en-US" sz="2400" b="1" i="0" u="none" strike="noStrike" kern="0" cap="none" spc="0" normalizeH="0" baseline="0" noProof="0">
                <a:ln>
                  <a:noFill/>
                </a:ln>
                <a:solidFill>
                  <a:srgbClr val="0B5394"/>
                </a:solidFill>
                <a:effectLst/>
                <a:uLnTx/>
                <a:uFillTx/>
                <a:latin typeface="Calibri"/>
                <a:ea typeface="Calibri"/>
                <a:cs typeface="Calibri"/>
                <a:sym typeface="Calibri"/>
              </a:rPr>
              <a:t>Cambodia </a:t>
            </a:r>
            <a:endParaRPr kumimoji="0" sz="2400" b="1" i="0" u="none" strike="noStrike" kern="0" cap="none" spc="0" normalizeH="0" baseline="0" noProof="0">
              <a:ln>
                <a:noFill/>
              </a:ln>
              <a:solidFill>
                <a:srgbClr val="0B5394"/>
              </a:solidFill>
              <a:effectLst/>
              <a:uLnTx/>
              <a:uFillTx/>
              <a:latin typeface="Calibri"/>
              <a:ea typeface="Calibri"/>
              <a:cs typeface="Calibri"/>
              <a:sym typeface="Calibri"/>
            </a:endParaRPr>
          </a:p>
          <a:p>
            <a:pPr marL="0" marR="0" lvl="1" indent="0" algn="l" defTabSz="914400" rtl="0" eaLnBrk="1" fontAlgn="auto" latinLnBrk="0" hangingPunct="1">
              <a:lnSpc>
                <a:spcPct val="100000"/>
              </a:lnSpc>
              <a:spcBef>
                <a:spcPts val="0"/>
              </a:spcBef>
              <a:spcAft>
                <a:spcPts val="0"/>
              </a:spcAft>
              <a:buClr>
                <a:srgbClr val="31859C"/>
              </a:buClr>
              <a:buSzPts val="2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Supply Chain and Landscape Approach in the Eastern Plains Landscape (SCALE)</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 name="Google Shape;417;p71"/>
          <p:cNvSpPr txBox="1">
            <a:spLocks noGrp="1"/>
          </p:cNvSpPr>
          <p:nvPr>
            <p:ph type="sldNum" idx="12"/>
          </p:nvPr>
        </p:nvSpPr>
        <p:spPr>
          <a:xfrm>
            <a:off x="8502739" y="6404292"/>
            <a:ext cx="184061" cy="269241"/>
          </a:xfrm>
          <a:prstGeom prst="rect">
            <a:avLst/>
          </a:prstGeom>
          <a:noFill/>
          <a:ln>
            <a:noFill/>
          </a:ln>
        </p:spPr>
        <p:txBody>
          <a:bodyPr spcFirstLastPara="1" wrap="square" lIns="45700" tIns="45700" rIns="45700"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15</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418" name="Google Shape;418;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8750" y="1158150"/>
            <a:ext cx="8596648" cy="1785075"/>
          </a:xfrm>
          <a:prstGeom prst="rect">
            <a:avLst/>
          </a:prstGeom>
          <a:noFill/>
          <a:ln>
            <a:noFill/>
          </a:ln>
        </p:spPr>
      </p:pic>
      <p:sp>
        <p:nvSpPr>
          <p:cNvPr id="419" name="Google Shape;419;p71"/>
          <p:cNvSpPr/>
          <p:nvPr/>
        </p:nvSpPr>
        <p:spPr>
          <a:xfrm flipH="1">
            <a:off x="125" y="0"/>
            <a:ext cx="111000" cy="68580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20" name="Google Shape;420;p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3675" y="6043975"/>
            <a:ext cx="3493925" cy="629549"/>
          </a:xfrm>
          <a:prstGeom prst="rect">
            <a:avLst/>
          </a:prstGeom>
          <a:noFill/>
          <a:ln>
            <a:noFill/>
          </a:ln>
        </p:spPr>
      </p:pic>
      <p:sp>
        <p:nvSpPr>
          <p:cNvPr id="421" name="Google Shape;421;p71"/>
          <p:cNvSpPr txBox="1"/>
          <p:nvPr/>
        </p:nvSpPr>
        <p:spPr>
          <a:xfrm>
            <a:off x="423800" y="2175450"/>
            <a:ext cx="7367700" cy="706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9FC5E8"/>
                </a:solidFill>
                <a:effectLst/>
                <a:uLnTx/>
                <a:uFillTx/>
                <a:latin typeface="Calibri"/>
                <a:ea typeface="Calibri"/>
                <a:cs typeface="Calibri"/>
                <a:sym typeface="Calibri"/>
              </a:rPr>
              <a:t>VISION </a:t>
            </a:r>
            <a:r>
              <a:rPr kumimoji="0" lang="en-US" sz="1800" b="1" i="0" u="none" strike="noStrike" kern="0" cap="none" spc="0" normalizeH="0" baseline="0" noProof="0">
                <a:ln>
                  <a:noFill/>
                </a:ln>
                <a:solidFill>
                  <a:srgbClr val="6FA8DC"/>
                </a:solidFill>
                <a:effectLst/>
                <a:uLnTx/>
                <a:uFillTx/>
                <a:latin typeface="Calibri"/>
                <a:ea typeface="Calibri"/>
                <a:cs typeface="Calibri"/>
                <a:sym typeface="Calibri"/>
              </a:rPr>
              <a:t> </a:t>
            </a: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A resilient, productive and low carbon garment industry which supports sustainable livelihoods and biodiversity in Cambodia by 2030</a:t>
            </a: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422" name="Google Shape;422;p71"/>
          <p:cNvSpPr txBox="1"/>
          <p:nvPr/>
        </p:nvSpPr>
        <p:spPr>
          <a:xfrm>
            <a:off x="261875" y="3027450"/>
            <a:ext cx="8596500" cy="706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B5394"/>
                </a:solidFill>
                <a:effectLst/>
                <a:uLnTx/>
                <a:uFillTx/>
                <a:latin typeface="Calibri"/>
                <a:ea typeface="Calibri"/>
                <a:cs typeface="Calibri"/>
                <a:sym typeface="Calibri"/>
              </a:rPr>
              <a:t>TWO MUTUALLY REINFORCING COMPONENTS </a:t>
            </a:r>
            <a:endParaRPr kumimoji="0" sz="1400" b="1" i="0" u="none" strike="noStrike" kern="0" cap="none" spc="0" normalizeH="0" baseline="0" noProof="0" dirty="0">
              <a:ln>
                <a:noFill/>
              </a:ln>
              <a:solidFill>
                <a:srgbClr val="0B5394"/>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B5394"/>
                </a:solidFill>
                <a:effectLst/>
                <a:uLnTx/>
                <a:uFillTx/>
                <a:latin typeface="Calibri"/>
                <a:ea typeface="Calibri"/>
                <a:cs typeface="Calibri"/>
                <a:sym typeface="Calibri"/>
              </a:rPr>
              <a:t>1. Sustainable energy supply   		  	2. </a:t>
            </a:r>
            <a:r>
              <a:rPr kumimoji="0" lang="en-US" sz="1400" b="1" i="0" u="none" strike="noStrike" kern="0" cap="none" spc="0" normalizeH="0" baseline="0" noProof="0" dirty="0" smtClean="0">
                <a:ln>
                  <a:noFill/>
                </a:ln>
                <a:solidFill>
                  <a:srgbClr val="0B5394"/>
                </a:solidFill>
                <a:effectLst/>
                <a:uLnTx/>
                <a:uFillTx/>
                <a:latin typeface="Calibri"/>
                <a:ea typeface="Calibri"/>
                <a:cs typeface="Calibri"/>
                <a:sym typeface="Calibri"/>
              </a:rPr>
              <a:t>Protecting </a:t>
            </a:r>
            <a:r>
              <a:rPr kumimoji="0" lang="en-US" sz="1400" b="1" i="0" u="none" strike="noStrike" kern="0" cap="none" spc="0" normalizeH="0" baseline="0" noProof="0" dirty="0">
                <a:ln>
                  <a:noFill/>
                </a:ln>
                <a:solidFill>
                  <a:srgbClr val="0B5394"/>
                </a:solidFill>
                <a:effectLst/>
                <a:uLnTx/>
                <a:uFillTx/>
                <a:latin typeface="Calibri"/>
                <a:ea typeface="Calibri"/>
                <a:cs typeface="Calibri"/>
                <a:sym typeface="Calibri"/>
              </a:rPr>
              <a:t>Indochina’s largest </a:t>
            </a:r>
            <a:r>
              <a:rPr kumimoji="0" lang="en-US" sz="1400" b="1" i="0" u="none" strike="noStrike" kern="0" cap="none" spc="0" normalizeH="0" baseline="0" noProof="0" dirty="0" smtClean="0">
                <a:ln>
                  <a:noFill/>
                </a:ln>
                <a:solidFill>
                  <a:srgbClr val="0B5394"/>
                </a:solidFill>
                <a:effectLst/>
                <a:uLnTx/>
                <a:uFillTx/>
                <a:latin typeface="Calibri"/>
                <a:ea typeface="Calibri"/>
                <a:cs typeface="Calibri"/>
                <a:sym typeface="Calibri"/>
              </a:rPr>
              <a:t>forests</a:t>
            </a:r>
            <a:endParaRPr kumimoji="0" sz="1400" b="1" i="0" u="none" strike="noStrike" kern="0" cap="none" spc="0" normalizeH="0" baseline="0" noProof="0" dirty="0">
              <a:ln>
                <a:noFill/>
              </a:ln>
              <a:solidFill>
                <a:srgbClr val="0B5394"/>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23" name="Google Shape;423;p7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0050" y="3892731"/>
            <a:ext cx="2090070" cy="1965243"/>
          </a:xfrm>
          <a:prstGeom prst="rect">
            <a:avLst/>
          </a:prstGeom>
          <a:noFill/>
          <a:ln>
            <a:noFill/>
          </a:ln>
        </p:spPr>
      </p:pic>
      <p:sp>
        <p:nvSpPr>
          <p:cNvPr id="424" name="Google Shape;424;p71"/>
          <p:cNvSpPr txBox="1"/>
          <p:nvPr/>
        </p:nvSpPr>
        <p:spPr>
          <a:xfrm>
            <a:off x="2575250" y="3741675"/>
            <a:ext cx="1920600" cy="183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Shifting 300,000 tonnes of wood used annually for energy in the garment industry to sustainability</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GHG ↓: 405,000 tCO2e pa</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Generates new industry worth $1.5 M pa if only 10% of industry switches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 name="Google Shape;425;p71"/>
          <p:cNvSpPr txBox="1"/>
          <p:nvPr/>
        </p:nvSpPr>
        <p:spPr>
          <a:xfrm>
            <a:off x="4629275" y="3438525"/>
            <a:ext cx="3705000" cy="629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394"/>
              </a:solidFill>
              <a:effectLst/>
              <a:uLnTx/>
              <a:uFillTx/>
              <a:latin typeface="Arial"/>
              <a:cs typeface="Arial"/>
              <a:sym typeface="Arial"/>
            </a:endParaRPr>
          </a:p>
        </p:txBody>
      </p:sp>
      <p:sp>
        <p:nvSpPr>
          <p:cNvPr id="426" name="Google Shape;426;p71"/>
          <p:cNvSpPr txBox="1"/>
          <p:nvPr/>
        </p:nvSpPr>
        <p:spPr>
          <a:xfrm>
            <a:off x="6994850" y="3741675"/>
            <a:ext cx="1977600" cy="183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Securing and restoring a million hectares of forest, building a </a:t>
            </a:r>
            <a:r>
              <a:rPr kumimoji="0" lang="en-US" sz="1200" b="1" i="0" u="none" strike="noStrike" kern="0" cap="none" spc="0" normalizeH="0" baseline="0" noProof="0" dirty="0" smtClean="0">
                <a:ln>
                  <a:noFill/>
                </a:ln>
                <a:solidFill>
                  <a:srgbClr val="000000"/>
                </a:solidFill>
                <a:effectLst/>
                <a:uLnTx/>
                <a:uFillTx/>
                <a:latin typeface="Calibri"/>
                <a:ea typeface="Calibri"/>
                <a:cs typeface="Calibri"/>
                <a:sym typeface="Calibri"/>
              </a:rPr>
              <a:t>sustainable wood </a:t>
            </a: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energy supply industry and generating livelihoods</a:t>
            </a:r>
            <a:endParaRPr kumimoji="0" sz="1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GHG ↓: 25M tCO2e </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Carbon revenue potential: $140 M</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Ultimate target is tiger reintroduction</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27" name="Google Shape;427;p7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04750" y="3894075"/>
            <a:ext cx="2090101" cy="2040098"/>
          </a:xfrm>
          <a:prstGeom prst="rect">
            <a:avLst/>
          </a:prstGeom>
          <a:noFill/>
          <a:ln>
            <a:noFill/>
          </a:ln>
        </p:spPr>
      </p:pic>
      <p:pic>
        <p:nvPicPr>
          <p:cNvPr id="428" name="Google Shape;428;p71"/>
          <p:cNvPicPr preferRelativeResize="0"/>
          <p:nvPr/>
        </p:nvPicPr>
        <p:blipFill rotWithShape="1">
          <a:blip r:embed="rId7" cstate="email">
            <a:alphaModFix/>
            <a:extLst>
              <a:ext uri="{28A0092B-C50C-407E-A947-70E740481C1C}">
                <a14:useLocalDpi xmlns:a14="http://schemas.microsoft.com/office/drawing/2010/main"/>
              </a:ext>
            </a:extLst>
          </a:blip>
          <a:srcRect r="-1594"/>
          <a:stretch/>
        </p:blipFill>
        <p:spPr>
          <a:xfrm>
            <a:off x="8410475" y="60625"/>
            <a:ext cx="706000" cy="449825"/>
          </a:xfrm>
          <a:prstGeom prst="rect">
            <a:avLst/>
          </a:prstGeom>
          <a:noFill/>
          <a:ln>
            <a:noFill/>
          </a:ln>
        </p:spPr>
      </p:pic>
    </p:spTree>
    <p:extLst>
      <p:ext uri="{BB962C8B-B14F-4D97-AF65-F5344CB8AC3E}">
        <p14:creationId xmlns:p14="http://schemas.microsoft.com/office/powerpoint/2010/main" val="2150513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aphicFrame>
        <p:nvGraphicFramePr>
          <p:cNvPr id="501" name="Google Shape;501;p74"/>
          <p:cNvGraphicFramePr/>
          <p:nvPr/>
        </p:nvGraphicFramePr>
        <p:xfrm>
          <a:off x="467894" y="1396997"/>
          <a:ext cx="7927500" cy="4214530"/>
        </p:xfrm>
        <a:graphic>
          <a:graphicData uri="http://schemas.openxmlformats.org/drawingml/2006/table">
            <a:tbl>
              <a:tblPr firstRow="1" bandRow="1">
                <a:noFill/>
              </a:tblPr>
              <a:tblGrid>
                <a:gridCol w="1913475">
                  <a:extLst>
                    <a:ext uri="{9D8B030D-6E8A-4147-A177-3AD203B41FA5}">
                      <a16:colId xmlns:a16="http://schemas.microsoft.com/office/drawing/2014/main" val="20000"/>
                    </a:ext>
                  </a:extLst>
                </a:gridCol>
                <a:gridCol w="2765200">
                  <a:extLst>
                    <a:ext uri="{9D8B030D-6E8A-4147-A177-3AD203B41FA5}">
                      <a16:colId xmlns:a16="http://schemas.microsoft.com/office/drawing/2014/main" val="20001"/>
                    </a:ext>
                  </a:extLst>
                </a:gridCol>
                <a:gridCol w="3248825">
                  <a:extLst>
                    <a:ext uri="{9D8B030D-6E8A-4147-A177-3AD203B41FA5}">
                      <a16:colId xmlns:a16="http://schemas.microsoft.com/office/drawing/2014/main" val="20002"/>
                    </a:ext>
                  </a:extLst>
                </a:gridCol>
              </a:tblGrid>
              <a:tr h="655750">
                <a:tc>
                  <a:txBody>
                    <a:bodyPr/>
                    <a:lstStyle/>
                    <a:p>
                      <a:pPr marL="0" marR="0" lvl="0" indent="0" algn="l" rtl="0">
                        <a:lnSpc>
                          <a:spcPct val="100000"/>
                        </a:lnSpc>
                        <a:spcBef>
                          <a:spcPts val="0"/>
                        </a:spcBef>
                        <a:spcAft>
                          <a:spcPts val="0"/>
                        </a:spcAft>
                        <a:buNone/>
                      </a:pPr>
                      <a:endParaRPr sz="2000" b="1" u="none" strike="noStrike" cap="none">
                        <a:solidFill>
                          <a:srgbClr val="0B5394"/>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solidFill>
                            <a:srgbClr val="0B5394"/>
                          </a:solidFill>
                        </a:rPr>
                        <a:t>Business as Usual</a:t>
                      </a:r>
                      <a:endParaRPr sz="2000" b="1" u="none" strike="noStrike" cap="none">
                        <a:solidFill>
                          <a:srgbClr val="0B5394"/>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solidFill>
                            <a:srgbClr val="0B5394"/>
                          </a:solidFill>
                        </a:rPr>
                        <a:t>The SCALE vision for 2030</a:t>
                      </a:r>
                      <a:endParaRPr sz="2000" b="1" u="none" strike="noStrike" cap="none">
                        <a:solidFill>
                          <a:srgbClr val="0B5394"/>
                        </a:solidFill>
                      </a:endParaRPr>
                    </a:p>
                  </a:txBody>
                  <a:tcPr marL="91450" marR="91450" marT="45725" marB="45725"/>
                </a:tc>
                <a:extLst>
                  <a:ext uri="{0D108BD9-81ED-4DB2-BD59-A6C34878D82A}">
                    <a16:rowId xmlns:a16="http://schemas.microsoft.com/office/drawing/2014/main" val="10000"/>
                  </a:ext>
                </a:extLst>
              </a:tr>
              <a:tr h="613725">
                <a:tc rowSpan="2">
                  <a:txBody>
                    <a:bodyPr/>
                    <a:lstStyle/>
                    <a:p>
                      <a:pPr marL="0" lvl="0" indent="0" algn="l" rtl="0">
                        <a:spcBef>
                          <a:spcPts val="0"/>
                        </a:spcBef>
                        <a:spcAft>
                          <a:spcPts val="0"/>
                        </a:spcAft>
                        <a:buNone/>
                      </a:pPr>
                      <a:r>
                        <a:rPr lang="en-US" sz="1800" b="1">
                          <a:solidFill>
                            <a:schemeClr val="dk1"/>
                          </a:solidFill>
                        </a:rPr>
                        <a:t>Carbon</a:t>
                      </a:r>
                      <a:endParaRPr sz="1800" b="1">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Garment sector continues to drive deforestation, generating 400,000 tons of CO2e per year*</a:t>
                      </a:r>
                      <a:endParaRPr sz="12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Garment sector saves 400,000 tons of CO2e per year*</a:t>
                      </a:r>
                      <a:endParaRPr sz="1200"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13725">
                <a:tc vMerge="1">
                  <a:txBody>
                    <a:bodyPr/>
                    <a:lstStyle/>
                    <a:p>
                      <a:endParaRPr lang="de-DE"/>
                    </a:p>
                  </a:txBody>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362m tCO2e emitted from deforestation and degradation in Mondulkiri**</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369m GHGs emissions are avoided (with regeneration) with </a:t>
                      </a:r>
                      <a:r>
                        <a:rPr lang="en-US" sz="1200"/>
                        <a:t>up to</a:t>
                      </a:r>
                      <a:r>
                        <a:rPr lang="en-US" sz="1200" u="none" strike="noStrike" cap="none"/>
                        <a:t> $598m of carbon credit income generated for Mondulkiri province**</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13725">
                <a:tc>
                  <a:txBody>
                    <a:bodyPr/>
                    <a:lstStyle/>
                    <a:p>
                      <a:pPr marL="0" marR="0" lvl="0" indent="0" algn="l" rtl="0">
                        <a:lnSpc>
                          <a:spcPct val="100000"/>
                        </a:lnSpc>
                        <a:spcBef>
                          <a:spcPts val="0"/>
                        </a:spcBef>
                        <a:spcAft>
                          <a:spcPts val="0"/>
                        </a:spcAft>
                        <a:buNone/>
                      </a:pPr>
                      <a:r>
                        <a:rPr lang="en-US" sz="1800" b="1"/>
                        <a:t>Energy</a:t>
                      </a:r>
                      <a:endParaRPr sz="1800" b="1"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Garment factories have unreliable, inefficient and untraceable supply of wood energy, losing profit</a:t>
                      </a:r>
                      <a:endParaRPr sz="12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A sustainable, traceable supply of high quality and energy efficient biomass is supplied generating jobs and improving profitability </a:t>
                      </a:r>
                      <a:endParaRPr sz="1200" u="none" strike="noStrike" cap="none"/>
                    </a:p>
                  </a:txBody>
                  <a:tcPr marL="91450" marR="91450" marT="45725" marB="45725">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3"/>
                  </a:ext>
                </a:extLst>
              </a:tr>
              <a:tr h="613725">
                <a:tc>
                  <a:txBody>
                    <a:bodyPr/>
                    <a:lstStyle/>
                    <a:p>
                      <a:pPr marL="0" marR="0" lvl="0" indent="0" algn="l" rtl="0">
                        <a:lnSpc>
                          <a:spcPct val="100000"/>
                        </a:lnSpc>
                        <a:spcBef>
                          <a:spcPts val="0"/>
                        </a:spcBef>
                        <a:spcAft>
                          <a:spcPts val="0"/>
                        </a:spcAft>
                        <a:buNone/>
                      </a:pPr>
                      <a:r>
                        <a:rPr lang="en-US" sz="1800" b="1"/>
                        <a:t>Forests</a:t>
                      </a:r>
                      <a:endParaRPr sz="1800" b="1"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34% of forests in the EPL remain**</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85% </a:t>
                      </a:r>
                      <a:r>
                        <a:rPr lang="en-US" sz="1200"/>
                        <a:t>forest cover </a:t>
                      </a:r>
                      <a:r>
                        <a:rPr lang="en-US" sz="1200" u="none" strike="noStrike" cap="none"/>
                        <a:t> in the EPL </a:t>
                      </a:r>
                      <a:r>
                        <a:rPr lang="en-US" sz="1200"/>
                        <a:t>is</a:t>
                      </a:r>
                      <a:r>
                        <a:rPr lang="en-US" sz="1200" u="none" strike="noStrike" cap="none"/>
                        <a:t> retained**, with reintroduction of the Tiger </a:t>
                      </a:r>
                      <a:endParaRPr sz="1200" u="none" strike="noStrike" cap="none"/>
                    </a:p>
                  </a:txBody>
                  <a:tcPr marL="91450" marR="91450" marT="45725" marB="45725"/>
                </a:tc>
                <a:extLst>
                  <a:ext uri="{0D108BD9-81ED-4DB2-BD59-A6C34878D82A}">
                    <a16:rowId xmlns:a16="http://schemas.microsoft.com/office/drawing/2014/main" val="10004"/>
                  </a:ext>
                </a:extLst>
              </a:tr>
              <a:tr h="613725">
                <a:tc>
                  <a:txBody>
                    <a:bodyPr/>
                    <a:lstStyle/>
                    <a:p>
                      <a:pPr marL="0" marR="0" lvl="0" indent="0" algn="l" rtl="0">
                        <a:lnSpc>
                          <a:spcPct val="100000"/>
                        </a:lnSpc>
                        <a:spcBef>
                          <a:spcPts val="0"/>
                        </a:spcBef>
                        <a:spcAft>
                          <a:spcPts val="0"/>
                        </a:spcAft>
                        <a:buNone/>
                      </a:pPr>
                      <a:r>
                        <a:rPr lang="en-US" sz="1800" b="1"/>
                        <a:t>Communities</a:t>
                      </a:r>
                      <a:endParaRPr sz="1800" b="1"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Forest dependent communities lose their livelihoods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t>Forest dependent communities livelihoods maintained and enhanced </a:t>
                      </a:r>
                      <a:endParaRPr sz="12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502" name="Google Shape;502;p74"/>
          <p:cNvSpPr txBox="1"/>
          <p:nvPr/>
        </p:nvSpPr>
        <p:spPr>
          <a:xfrm>
            <a:off x="467901" y="5611526"/>
            <a:ext cx="7927500" cy="363873"/>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 GERES calculations (2019)</a:t>
            </a:r>
            <a:endParaRPr kumimoji="0" sz="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 WWF (2016). Mapping and Valuing Ecosystem Services in </a:t>
            </a:r>
            <a:r>
              <a:rPr kumimoji="0" lang="en-US" sz="900" b="0" i="0" u="none" strike="noStrike" kern="0" cap="none" spc="0" normalizeH="0" baseline="0" noProof="0" dirty="0" err="1">
                <a:ln>
                  <a:noFill/>
                </a:ln>
                <a:solidFill>
                  <a:srgbClr val="000000"/>
                </a:solidFill>
                <a:effectLst/>
                <a:uLnTx/>
                <a:uFillTx/>
                <a:latin typeface="Calibri"/>
                <a:ea typeface="Calibri"/>
                <a:cs typeface="Calibri"/>
                <a:sym typeface="Calibri"/>
              </a:rPr>
              <a:t>Mondulkiri</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 Outcomes and Recommendations for Sustainable and Inclusive Land Use Planning in Cambodia</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03" name="Google Shape;503;p74"/>
          <p:cNvSpPr txBox="1"/>
          <p:nvPr/>
        </p:nvSpPr>
        <p:spPr>
          <a:xfrm>
            <a:off x="338075" y="158200"/>
            <a:ext cx="6995400" cy="753300"/>
          </a:xfrm>
          <a:prstGeom prst="rect">
            <a:avLst/>
          </a:prstGeom>
          <a:noFill/>
          <a:ln>
            <a:noFill/>
          </a:ln>
        </p:spPr>
        <p:txBody>
          <a:bodyPr spcFirstLastPara="1" wrap="square" lIns="45700" tIns="45700" rIns="45700" bIns="45700" anchor="ctr" anchorCtr="0">
            <a:noAutofit/>
          </a:bodyPr>
          <a:lstStyle/>
          <a:p>
            <a:pPr marL="0" marR="0" lvl="1" indent="0" algn="l" defTabSz="914400" rtl="0" eaLnBrk="1" fontAlgn="auto" latinLnBrk="0" hangingPunct="1">
              <a:lnSpc>
                <a:spcPct val="100000"/>
              </a:lnSpc>
              <a:spcBef>
                <a:spcPts val="0"/>
              </a:spcBef>
              <a:spcAft>
                <a:spcPts val="0"/>
              </a:spcAft>
              <a:buClr>
                <a:srgbClr val="31859C"/>
              </a:buClr>
              <a:buSzPts val="2800"/>
              <a:buFont typeface="Calibri"/>
              <a:buNone/>
              <a:tabLst/>
              <a:defRPr/>
            </a:pPr>
            <a:r>
              <a:rPr kumimoji="0" lang="en-US" sz="2400" b="1" i="0" u="none" strike="noStrike" kern="0" cap="none" spc="0" normalizeH="0" baseline="0" noProof="0">
                <a:ln>
                  <a:noFill/>
                </a:ln>
                <a:solidFill>
                  <a:srgbClr val="0B5394"/>
                </a:solidFill>
                <a:effectLst/>
                <a:uLnTx/>
                <a:uFillTx/>
                <a:latin typeface="Calibri"/>
                <a:ea typeface="Calibri"/>
                <a:cs typeface="Calibri"/>
                <a:sym typeface="Calibri"/>
              </a:rPr>
              <a:t>Cambodia </a:t>
            </a:r>
            <a:endParaRPr kumimoji="0" sz="2400" b="1" i="0" u="none" strike="noStrike" kern="0" cap="none" spc="0" normalizeH="0" baseline="0" noProof="0">
              <a:ln>
                <a:noFill/>
              </a:ln>
              <a:solidFill>
                <a:srgbClr val="0B5394"/>
              </a:solidFill>
              <a:effectLst/>
              <a:uLnTx/>
              <a:uFillTx/>
              <a:latin typeface="Calibri"/>
              <a:ea typeface="Calibri"/>
              <a:cs typeface="Calibri"/>
              <a:sym typeface="Calibri"/>
            </a:endParaRPr>
          </a:p>
          <a:p>
            <a:pPr marL="0" marR="0" lvl="1" indent="0" algn="l" defTabSz="914400" rtl="0" eaLnBrk="1" fontAlgn="auto" latinLnBrk="0" hangingPunct="1">
              <a:lnSpc>
                <a:spcPct val="100000"/>
              </a:lnSpc>
              <a:spcBef>
                <a:spcPts val="0"/>
              </a:spcBef>
              <a:spcAft>
                <a:spcPts val="0"/>
              </a:spcAft>
              <a:buClr>
                <a:srgbClr val="31859C"/>
              </a:buClr>
              <a:buSzPts val="2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SCALE Strategy </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4" name="Google Shape;504;p74"/>
          <p:cNvSpPr/>
          <p:nvPr/>
        </p:nvSpPr>
        <p:spPr>
          <a:xfrm flipH="1">
            <a:off x="125" y="0"/>
            <a:ext cx="111000" cy="68580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05" name="Google Shape;505;p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9875" y="6043975"/>
            <a:ext cx="3493925" cy="629549"/>
          </a:xfrm>
          <a:prstGeom prst="rect">
            <a:avLst/>
          </a:prstGeom>
          <a:noFill/>
          <a:ln>
            <a:noFill/>
          </a:ln>
        </p:spPr>
      </p:pic>
      <p:pic>
        <p:nvPicPr>
          <p:cNvPr id="506" name="Google Shape;506;p74"/>
          <p:cNvPicPr preferRelativeResize="0"/>
          <p:nvPr/>
        </p:nvPicPr>
        <p:blipFill rotWithShape="1">
          <a:blip r:embed="rId4" cstate="email">
            <a:alphaModFix/>
            <a:extLst>
              <a:ext uri="{28A0092B-C50C-407E-A947-70E740481C1C}">
                <a14:useLocalDpi xmlns:a14="http://schemas.microsoft.com/office/drawing/2010/main"/>
              </a:ext>
            </a:extLst>
          </a:blip>
          <a:srcRect r="-1594"/>
          <a:stretch/>
        </p:blipFill>
        <p:spPr>
          <a:xfrm>
            <a:off x="8410475" y="60625"/>
            <a:ext cx="706000" cy="449825"/>
          </a:xfrm>
          <a:prstGeom prst="rect">
            <a:avLst/>
          </a:prstGeom>
          <a:noFill/>
          <a:ln>
            <a:noFill/>
          </a:ln>
        </p:spPr>
      </p:pic>
    </p:spTree>
    <p:extLst>
      <p:ext uri="{BB962C8B-B14F-4D97-AF65-F5344CB8AC3E}">
        <p14:creationId xmlns:p14="http://schemas.microsoft.com/office/powerpoint/2010/main" val="88134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4365103"/>
            <a:ext cx="3707904" cy="2304257"/>
          </a:xfrm>
        </p:spPr>
        <p:txBody>
          <a:bodyPr/>
          <a:lstStyle/>
          <a:p>
            <a:r>
              <a:rPr lang="de-DE" dirty="0" smtClean="0"/>
              <a:t>Vielen Dank!</a:t>
            </a:r>
            <a:endParaRPr lang="de-AT" dirty="0"/>
          </a:p>
        </p:txBody>
      </p:sp>
      <p:pic>
        <p:nvPicPr>
          <p:cNvPr id="5" name="Picture 2" descr="I:\KoKa\5 Marketing\Branding_CB\Branding AKTUELL\BRANDING und LOGOS NEU\_WWF_Panda_Logos\WWF-LOGO neuer Brand_seit Jänner 2011\Tab_NEUTRAL_kur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663"/>
            <a:ext cx="944562" cy="14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19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1700808"/>
            <a:ext cx="9144000" cy="4248472"/>
          </a:xfrm>
        </p:spPr>
        <p:txBody>
          <a:bodyPr/>
          <a:lstStyle/>
          <a:p>
            <a:pPr algn="ctr"/>
            <a:r>
              <a:rPr lang="de-AT" dirty="0" smtClean="0">
                <a:solidFill>
                  <a:schemeClr val="tx1"/>
                </a:solidFill>
              </a:rPr>
              <a:t>Ziele</a:t>
            </a:r>
          </a:p>
          <a:p>
            <a:pPr algn="ctr"/>
            <a:r>
              <a:rPr lang="de-AT" dirty="0"/>
              <a:t>Schutz der Biodiversität </a:t>
            </a:r>
            <a:endParaRPr lang="de-AT" dirty="0" smtClean="0"/>
          </a:p>
          <a:p>
            <a:pPr algn="ctr"/>
            <a:r>
              <a:rPr lang="de-AT" dirty="0" smtClean="0">
                <a:cs typeface="Arial" panose="020B0604020202020204" pitchFamily="34" charset="0"/>
              </a:rPr>
              <a:t> ↕</a:t>
            </a:r>
            <a:endParaRPr lang="de-AT" dirty="0"/>
          </a:p>
          <a:p>
            <a:pPr algn="ctr"/>
            <a:r>
              <a:rPr lang="de-AT" dirty="0" smtClean="0"/>
              <a:t>Eine nahezu </a:t>
            </a:r>
            <a:r>
              <a:rPr lang="de-AT" dirty="0"/>
              <a:t>völlige Vermeidung von </a:t>
            </a:r>
            <a:r>
              <a:rPr lang="de-AT" dirty="0" smtClean="0"/>
              <a:t>Treibhausgasemissionen</a:t>
            </a:r>
            <a:endParaRPr lang="de-AT" dirty="0"/>
          </a:p>
        </p:txBody>
      </p:sp>
      <p:pic>
        <p:nvPicPr>
          <p:cNvPr id="6" name="Picture 2" descr="I:\KoKa\5 Marketing\Branding_CB\Branding AKTUELL\BRANDING und LOGOS NEU\_WWF_Panda_Logos\WWF-LOGO neuer Brand_seit Jänner 2011\Tab_NEUTRAL_kur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63"/>
            <a:ext cx="944562" cy="14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7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88640"/>
            <a:ext cx="7272808" cy="936104"/>
          </a:xfrm>
        </p:spPr>
        <p:txBody>
          <a:bodyPr/>
          <a:lstStyle/>
          <a:p>
            <a:r>
              <a:rPr lang="de-AT" dirty="0"/>
              <a:t>Nutzung erneuerbarer Energie</a:t>
            </a:r>
          </a:p>
        </p:txBody>
      </p:sp>
      <p:sp>
        <p:nvSpPr>
          <p:cNvPr id="4" name="Textplatzhalter 3"/>
          <p:cNvSpPr>
            <a:spLocks noGrp="1"/>
          </p:cNvSpPr>
          <p:nvPr>
            <p:ph type="body" sz="quarter" idx="12"/>
          </p:nvPr>
        </p:nvSpPr>
        <p:spPr>
          <a:xfrm>
            <a:off x="970672" y="1412785"/>
            <a:ext cx="7849328" cy="792089"/>
          </a:xfrm>
        </p:spPr>
        <p:txBody>
          <a:bodyPr/>
          <a:lstStyle/>
          <a:p>
            <a:r>
              <a:rPr lang="de-AT" sz="2000" dirty="0"/>
              <a:t>Starke Nutzung bei sorgsamem Umgang mit der Natur und ihren Ressourcen</a:t>
            </a:r>
          </a:p>
        </p:txBody>
      </p:sp>
      <p:sp>
        <p:nvSpPr>
          <p:cNvPr id="5" name="Foliennummernplatzhalter 4"/>
          <p:cNvSpPr>
            <a:spLocks noGrp="1"/>
          </p:cNvSpPr>
          <p:nvPr>
            <p:ph type="sldNum" sz="quarter" idx="4"/>
          </p:nvPr>
        </p:nvSpPr>
        <p:spPr/>
        <p:txBody>
          <a:bodyPr/>
          <a:lstStyle/>
          <a:p>
            <a:fld id="{BEFBC06F-C432-4F0F-A372-0424D296E75E}" type="slidenum">
              <a:rPr lang="de-DE" smtClean="0"/>
              <a:pPr/>
              <a:t>3</a:t>
            </a:fld>
            <a:endParaRPr lang="de-DE" dirty="0"/>
          </a:p>
        </p:txBody>
      </p:sp>
      <p:pic>
        <p:nvPicPr>
          <p:cNvPr id="7" name="Grafik 6"/>
          <p:cNvPicPr>
            <a:picLocks noChangeAspect="1"/>
          </p:cNvPicPr>
          <p:nvPr/>
        </p:nvPicPr>
        <p:blipFill>
          <a:blip r:embed="rId3"/>
          <a:stretch>
            <a:fillRect/>
          </a:stretch>
        </p:blipFill>
        <p:spPr>
          <a:xfrm>
            <a:off x="1187624" y="2244198"/>
            <a:ext cx="6957154" cy="4599126"/>
          </a:xfrm>
          <a:prstGeom prst="rect">
            <a:avLst/>
          </a:prstGeom>
        </p:spPr>
      </p:pic>
    </p:spTree>
    <p:extLst>
      <p:ext uri="{BB962C8B-B14F-4D97-AF65-F5344CB8AC3E}">
        <p14:creationId xmlns:p14="http://schemas.microsoft.com/office/powerpoint/2010/main" val="751238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4400" dirty="0"/>
              <a:t>Primärenergiebedarf</a:t>
            </a:r>
          </a:p>
        </p:txBody>
      </p:sp>
      <p:sp>
        <p:nvSpPr>
          <p:cNvPr id="4" name="Textplatzhalter 3"/>
          <p:cNvSpPr>
            <a:spLocks noGrp="1"/>
          </p:cNvSpPr>
          <p:nvPr>
            <p:ph type="body" sz="quarter" idx="12"/>
          </p:nvPr>
        </p:nvSpPr>
        <p:spPr>
          <a:xfrm>
            <a:off x="251520" y="1291446"/>
            <a:ext cx="8784976" cy="1010367"/>
          </a:xfrm>
        </p:spPr>
        <p:txBody>
          <a:bodyPr/>
          <a:lstStyle/>
          <a:p>
            <a:r>
              <a:rPr lang="de-AT" sz="2400" dirty="0"/>
              <a:t>Reduktion um 37 % ermöglicht 90 %-</a:t>
            </a:r>
            <a:r>
              <a:rPr lang="de-AT" sz="2400" dirty="0" err="1"/>
              <a:t>ige</a:t>
            </a:r>
            <a:r>
              <a:rPr lang="de-AT" sz="2400" dirty="0"/>
              <a:t> Deckung aus erneuerbaren Energien, Erdöl wird nur stofflich verwendet</a:t>
            </a:r>
          </a:p>
        </p:txBody>
      </p:sp>
      <p:sp>
        <p:nvSpPr>
          <p:cNvPr id="5" name="Foliennummernplatzhalter 4"/>
          <p:cNvSpPr>
            <a:spLocks noGrp="1"/>
          </p:cNvSpPr>
          <p:nvPr>
            <p:ph type="sldNum" sz="quarter" idx="4"/>
          </p:nvPr>
        </p:nvSpPr>
        <p:spPr/>
        <p:txBody>
          <a:bodyPr/>
          <a:lstStyle/>
          <a:p>
            <a:fld id="{BEFBC06F-C432-4F0F-A372-0424D296E75E}" type="slidenum">
              <a:rPr lang="de-DE" smtClean="0"/>
              <a:pPr/>
              <a:t>4</a:t>
            </a:fld>
            <a:endParaRPr lang="de-DE" dirty="0"/>
          </a:p>
        </p:txBody>
      </p:sp>
      <p:pic>
        <p:nvPicPr>
          <p:cNvPr id="7" name="Grafik 6"/>
          <p:cNvPicPr>
            <a:picLocks noChangeAspect="1"/>
          </p:cNvPicPr>
          <p:nvPr/>
        </p:nvPicPr>
        <p:blipFill>
          <a:blip r:embed="rId3"/>
          <a:stretch>
            <a:fillRect/>
          </a:stretch>
        </p:blipFill>
        <p:spPr>
          <a:xfrm>
            <a:off x="971600" y="2382027"/>
            <a:ext cx="6895678" cy="4475973"/>
          </a:xfrm>
          <a:prstGeom prst="rect">
            <a:avLst/>
          </a:prstGeom>
        </p:spPr>
      </p:pic>
    </p:spTree>
    <p:extLst>
      <p:ext uri="{BB962C8B-B14F-4D97-AF65-F5344CB8AC3E}">
        <p14:creationId xmlns:p14="http://schemas.microsoft.com/office/powerpoint/2010/main" val="410474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07698" y="116632"/>
            <a:ext cx="7704856" cy="864096"/>
          </a:xfrm>
        </p:spPr>
        <p:txBody>
          <a:bodyPr/>
          <a:lstStyle/>
          <a:p>
            <a:r>
              <a:rPr lang="de-AT" sz="4000" dirty="0"/>
              <a:t>Endenergie: </a:t>
            </a:r>
            <a:r>
              <a:rPr lang="de-AT" sz="4000" dirty="0" smtClean="0"/>
              <a:t>Bedarf und Deckung</a:t>
            </a:r>
            <a:endParaRPr lang="de-AT" sz="4000" dirty="0"/>
          </a:p>
        </p:txBody>
      </p:sp>
      <p:sp>
        <p:nvSpPr>
          <p:cNvPr id="4" name="Textplatzhalter 3"/>
          <p:cNvSpPr>
            <a:spLocks noGrp="1"/>
          </p:cNvSpPr>
          <p:nvPr>
            <p:ph type="body" sz="quarter" idx="12"/>
          </p:nvPr>
        </p:nvSpPr>
        <p:spPr>
          <a:xfrm>
            <a:off x="1331184" y="1467515"/>
            <a:ext cx="7344816" cy="792089"/>
          </a:xfrm>
        </p:spPr>
        <p:txBody>
          <a:bodyPr/>
          <a:lstStyle/>
          <a:p>
            <a:r>
              <a:rPr lang="de-AT" sz="2400" dirty="0" smtClean="0"/>
              <a:t>Halbierter Bedarf kann 2050 erneuerbar gedeckt werden (Ausnahme: Abfälle)</a:t>
            </a:r>
            <a:endParaRPr lang="de-AT" sz="2400" dirty="0"/>
          </a:p>
        </p:txBody>
      </p:sp>
      <p:sp>
        <p:nvSpPr>
          <p:cNvPr id="5" name="Foliennummernplatzhalter 4"/>
          <p:cNvSpPr>
            <a:spLocks noGrp="1"/>
          </p:cNvSpPr>
          <p:nvPr>
            <p:ph type="sldNum" sz="quarter" idx="4"/>
          </p:nvPr>
        </p:nvSpPr>
        <p:spPr/>
        <p:txBody>
          <a:bodyPr/>
          <a:lstStyle/>
          <a:p>
            <a:fld id="{BEFBC06F-C432-4F0F-A372-0424D296E75E}" type="slidenum">
              <a:rPr lang="de-DE" smtClean="0"/>
              <a:pPr/>
              <a:t>5</a:t>
            </a:fld>
            <a:endParaRPr lang="de-DE" dirty="0"/>
          </a:p>
        </p:txBody>
      </p:sp>
      <p:pic>
        <p:nvPicPr>
          <p:cNvPr id="7" name="Grafik 6"/>
          <p:cNvPicPr>
            <a:picLocks noChangeAspect="1"/>
          </p:cNvPicPr>
          <p:nvPr/>
        </p:nvPicPr>
        <p:blipFill>
          <a:blip r:embed="rId3"/>
          <a:stretch>
            <a:fillRect/>
          </a:stretch>
        </p:blipFill>
        <p:spPr>
          <a:xfrm>
            <a:off x="827584" y="2265462"/>
            <a:ext cx="7255718" cy="4582558"/>
          </a:xfrm>
          <a:prstGeom prst="rect">
            <a:avLst/>
          </a:prstGeom>
        </p:spPr>
      </p:pic>
    </p:spTree>
    <p:extLst>
      <p:ext uri="{BB962C8B-B14F-4D97-AF65-F5344CB8AC3E}">
        <p14:creationId xmlns:p14="http://schemas.microsoft.com/office/powerpoint/2010/main" val="1141095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192" y="256321"/>
            <a:ext cx="7272808" cy="864096"/>
          </a:xfrm>
        </p:spPr>
        <p:txBody>
          <a:bodyPr/>
          <a:lstStyle/>
          <a:p>
            <a:r>
              <a:rPr lang="en-US" sz="4000" dirty="0"/>
              <a:t>EU Overshoot Day 2019</a:t>
            </a:r>
            <a:endParaRPr lang="de-AT" sz="4000" dirty="0"/>
          </a:p>
        </p:txBody>
      </p:sp>
      <p:pic>
        <p:nvPicPr>
          <p:cNvPr id="7" name="Grafik 6"/>
          <p:cNvPicPr>
            <a:picLocks noChangeAspect="1"/>
          </p:cNvPicPr>
          <p:nvPr/>
        </p:nvPicPr>
        <p:blipFill>
          <a:blip r:embed="rId2"/>
          <a:stretch>
            <a:fillRect/>
          </a:stretch>
        </p:blipFill>
        <p:spPr>
          <a:xfrm>
            <a:off x="1115616" y="3212976"/>
            <a:ext cx="6911939" cy="2530059"/>
          </a:xfrm>
          <a:prstGeom prst="rect">
            <a:avLst/>
          </a:prstGeom>
        </p:spPr>
      </p:pic>
      <p:sp>
        <p:nvSpPr>
          <p:cNvPr id="4" name="Textplatzhalter 3"/>
          <p:cNvSpPr>
            <a:spLocks noGrp="1"/>
          </p:cNvSpPr>
          <p:nvPr>
            <p:ph type="body" sz="quarter" idx="12"/>
          </p:nvPr>
        </p:nvSpPr>
        <p:spPr/>
        <p:txBody>
          <a:bodyPr/>
          <a:lstStyle/>
          <a:p>
            <a:r>
              <a:rPr lang="en-US" dirty="0"/>
              <a:t>If EU consumption was the global norm, the Earth’s yearly budget would be exhausted on 10 May</a:t>
            </a:r>
          </a:p>
        </p:txBody>
      </p:sp>
      <p:sp>
        <p:nvSpPr>
          <p:cNvPr id="5" name="Foliennummernplatzhalter 4"/>
          <p:cNvSpPr>
            <a:spLocks noGrp="1"/>
          </p:cNvSpPr>
          <p:nvPr>
            <p:ph type="sldNum" sz="quarter" idx="4"/>
          </p:nvPr>
        </p:nvSpPr>
        <p:spPr/>
        <p:txBody>
          <a:bodyPr/>
          <a:lstStyle/>
          <a:p>
            <a:fld id="{BEFBC06F-C432-4F0F-A372-0424D296E75E}" type="slidenum">
              <a:rPr lang="de-DE" smtClean="0"/>
              <a:pPr/>
              <a:t>6</a:t>
            </a:fld>
            <a:endParaRPr lang="de-DE" dirty="0"/>
          </a:p>
        </p:txBody>
      </p:sp>
    </p:spTree>
    <p:extLst>
      <p:ext uri="{BB962C8B-B14F-4D97-AF65-F5344CB8AC3E}">
        <p14:creationId xmlns:p14="http://schemas.microsoft.com/office/powerpoint/2010/main" val="1719001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1772816"/>
            <a:ext cx="9144000" cy="5085184"/>
          </a:xfrm>
        </p:spPr>
        <p:txBody>
          <a:bodyPr/>
          <a:lstStyle/>
          <a:p>
            <a:r>
              <a:rPr lang="de-AT" dirty="0" smtClean="0"/>
              <a:t>Der WWF Österreich sieht Treibhausgas-Kompensationsprojekte im Ausland NICHT als Lösung für das heimische Klimapolitik-Problem</a:t>
            </a:r>
            <a:endParaRPr lang="de-AT" dirty="0"/>
          </a:p>
        </p:txBody>
      </p:sp>
      <p:pic>
        <p:nvPicPr>
          <p:cNvPr id="5" name="Picture 2" descr="I:\KoKa\5 Marketing\Branding_CB\Branding AKTUELL\BRANDING und LOGOS NEU\_WWF_Panda_Logos\WWF-LOGO neuer Brand_seit Jänner 2011\Tab_NEUTRAL_kur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63"/>
            <a:ext cx="944562" cy="14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10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88640"/>
            <a:ext cx="7416352" cy="1152128"/>
          </a:xfrm>
        </p:spPr>
        <p:txBody>
          <a:bodyPr/>
          <a:lstStyle/>
          <a:p>
            <a:r>
              <a:rPr lang="de-AT" dirty="0" smtClean="0"/>
              <a:t>Klimaschutz braucht Emissionsreduktion</a:t>
            </a:r>
            <a:endParaRPr lang="de-AT" dirty="0"/>
          </a:p>
        </p:txBody>
      </p:sp>
      <p:sp>
        <p:nvSpPr>
          <p:cNvPr id="3" name="Textplatzhalter 2"/>
          <p:cNvSpPr>
            <a:spLocks noGrp="1"/>
          </p:cNvSpPr>
          <p:nvPr>
            <p:ph type="body" sz="quarter" idx="10"/>
          </p:nvPr>
        </p:nvSpPr>
        <p:spPr>
          <a:xfrm>
            <a:off x="395536" y="1772816"/>
            <a:ext cx="8280920" cy="4463901"/>
          </a:xfrm>
        </p:spPr>
        <p:txBody>
          <a:bodyPr/>
          <a:lstStyle/>
          <a:p>
            <a:pPr marL="0" indent="0">
              <a:buNone/>
            </a:pPr>
            <a:r>
              <a:rPr lang="de-AT" sz="2400" b="1" dirty="0" smtClean="0">
                <a:latin typeface="WWF" panose="02000000000000000000" pitchFamily="50" charset="0"/>
              </a:rPr>
              <a:t>Das Kyoto Protokoll hat gezeigt dass flexible Mechanismen eine wirksamen Klimapolitik verhindern. Kompensation wird zur Umgehung der THG-Reduktion missbraucht.</a:t>
            </a:r>
          </a:p>
          <a:p>
            <a:endParaRPr lang="de-AT" dirty="0"/>
          </a:p>
        </p:txBody>
      </p:sp>
      <p:sp>
        <p:nvSpPr>
          <p:cNvPr id="5" name="Foliennummernplatzhalter 4"/>
          <p:cNvSpPr>
            <a:spLocks noGrp="1"/>
          </p:cNvSpPr>
          <p:nvPr>
            <p:ph type="sldNum" sz="quarter" idx="4"/>
          </p:nvPr>
        </p:nvSpPr>
        <p:spPr/>
        <p:txBody>
          <a:bodyPr/>
          <a:lstStyle/>
          <a:p>
            <a:fld id="{BEFBC06F-C432-4F0F-A372-0424D296E75E}" type="slidenum">
              <a:rPr lang="de-DE" smtClean="0"/>
              <a:pPr/>
              <a:t>8</a:t>
            </a:fld>
            <a:endParaRPr lang="de-DE" dirty="0"/>
          </a:p>
        </p:txBody>
      </p:sp>
      <p:pic>
        <p:nvPicPr>
          <p:cNvPr id="7" name="Grafik 6"/>
          <p:cNvPicPr>
            <a:picLocks noChangeAspect="1"/>
          </p:cNvPicPr>
          <p:nvPr/>
        </p:nvPicPr>
        <p:blipFill>
          <a:blip r:embed="rId3"/>
          <a:stretch>
            <a:fillRect/>
          </a:stretch>
        </p:blipFill>
        <p:spPr>
          <a:xfrm>
            <a:off x="561569" y="2875532"/>
            <a:ext cx="7948853" cy="3658468"/>
          </a:xfrm>
          <a:prstGeom prst="rect">
            <a:avLst/>
          </a:prstGeom>
        </p:spPr>
      </p:pic>
    </p:spTree>
    <p:extLst>
      <p:ext uri="{BB962C8B-B14F-4D97-AF65-F5344CB8AC3E}">
        <p14:creationId xmlns:p14="http://schemas.microsoft.com/office/powerpoint/2010/main" val="996687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EFBC06F-C432-4F0F-A372-0424D296E75E}" type="slidenum">
              <a:rPr lang="de-DE" smtClean="0"/>
              <a:pPr/>
              <a:t>9</a:t>
            </a:fld>
            <a:endParaRPr lang="de-DE" dirty="0"/>
          </a:p>
        </p:txBody>
      </p:sp>
      <p:sp>
        <p:nvSpPr>
          <p:cNvPr id="7" name="Rechteck 6"/>
          <p:cNvSpPr/>
          <p:nvPr/>
        </p:nvSpPr>
        <p:spPr>
          <a:xfrm>
            <a:off x="375037" y="1689240"/>
            <a:ext cx="8280464" cy="830997"/>
          </a:xfrm>
          <a:prstGeom prst="rect">
            <a:avLst/>
          </a:prstGeom>
        </p:spPr>
        <p:txBody>
          <a:bodyPr wrap="square">
            <a:spAutoFit/>
          </a:bodyPr>
          <a:lstStyle/>
          <a:p>
            <a:r>
              <a:rPr lang="de-AT" sz="2400" b="1" dirty="0">
                <a:latin typeface="WWF" panose="02000000000000000000" pitchFamily="50" charset="0"/>
                <a:cs typeface="Arial" panose="020B0604020202020204" pitchFamily="34" charset="0"/>
              </a:rPr>
              <a:t>Wirksame Projekte müssen Emissionen zusätzlich, messbar, dauerhaft und sozial verträglich </a:t>
            </a:r>
            <a:r>
              <a:rPr lang="de-AT" sz="2400" b="1" dirty="0" smtClean="0">
                <a:latin typeface="WWF" panose="02000000000000000000" pitchFamily="50" charset="0"/>
                <a:cs typeface="Arial" panose="020B0604020202020204" pitchFamily="34" charset="0"/>
              </a:rPr>
              <a:t>reduzieren</a:t>
            </a:r>
            <a:endParaRPr lang="de-AT" sz="2400" b="1" dirty="0">
              <a:latin typeface="WWF" panose="02000000000000000000" pitchFamily="50" charset="0"/>
              <a:cs typeface="Arial" panose="020B0604020202020204" pitchFamily="34" charset="0"/>
            </a:endParaRPr>
          </a:p>
        </p:txBody>
      </p:sp>
      <p:sp>
        <p:nvSpPr>
          <p:cNvPr id="11" name="Titel 1"/>
          <p:cNvSpPr txBox="1">
            <a:spLocks/>
          </p:cNvSpPr>
          <p:nvPr/>
        </p:nvSpPr>
        <p:spPr>
          <a:xfrm>
            <a:off x="1403192" y="179522"/>
            <a:ext cx="7272808" cy="1161379"/>
          </a:xfrm>
          <a:prstGeom prst="rect">
            <a:avLst/>
          </a:prstGeom>
          <a:solidFill>
            <a:srgbClr val="00ACCD">
              <a:alpha val="80000"/>
            </a:srgbClr>
          </a:solidFill>
        </p:spPr>
        <p:txBody>
          <a:bodyPr>
            <a:noAutofit/>
          </a:bodyPr>
          <a:lstStyle>
            <a:lvl1pPr algn="l" defTabSz="914400" rtl="0" eaLnBrk="1" latinLnBrk="0" hangingPunct="1">
              <a:spcBef>
                <a:spcPct val="0"/>
              </a:spcBef>
              <a:buNone/>
              <a:defRPr sz="5400" b="0" kern="1200" baseline="0">
                <a:solidFill>
                  <a:schemeClr val="bg1"/>
                </a:solidFill>
                <a:latin typeface="WWF" pitchFamily="50" charset="0"/>
                <a:ea typeface="+mj-ea"/>
                <a:cs typeface="Arial" panose="020B0604020202020204" pitchFamily="34" charset="0"/>
              </a:defRPr>
            </a:lvl1pPr>
          </a:lstStyle>
          <a:p>
            <a:r>
              <a:rPr lang="de-AT" sz="3600" smtClean="0"/>
              <a:t>Klimaschutz braucht Emissionsreduktion</a:t>
            </a:r>
            <a:endParaRPr lang="de-AT" sz="3600" dirty="0"/>
          </a:p>
        </p:txBody>
      </p:sp>
      <p:pic>
        <p:nvPicPr>
          <p:cNvPr id="3" name="Grafik 2"/>
          <p:cNvPicPr>
            <a:picLocks noChangeAspect="1"/>
          </p:cNvPicPr>
          <p:nvPr/>
        </p:nvPicPr>
        <p:blipFill>
          <a:blip r:embed="rId3"/>
          <a:stretch>
            <a:fillRect/>
          </a:stretch>
        </p:blipFill>
        <p:spPr>
          <a:xfrm>
            <a:off x="1703728" y="2745466"/>
            <a:ext cx="3854672" cy="3874542"/>
          </a:xfrm>
          <a:prstGeom prst="rect">
            <a:avLst/>
          </a:prstGeom>
        </p:spPr>
      </p:pic>
      <p:pic>
        <p:nvPicPr>
          <p:cNvPr id="4" name="Grafik 3"/>
          <p:cNvPicPr>
            <a:picLocks noChangeAspect="1"/>
          </p:cNvPicPr>
          <p:nvPr/>
        </p:nvPicPr>
        <p:blipFill>
          <a:blip r:embed="rId4"/>
          <a:stretch>
            <a:fillRect/>
          </a:stretch>
        </p:blipFill>
        <p:spPr>
          <a:xfrm>
            <a:off x="5572831" y="5661248"/>
            <a:ext cx="2796782" cy="464860"/>
          </a:xfrm>
          <a:prstGeom prst="rect">
            <a:avLst/>
          </a:prstGeom>
        </p:spPr>
      </p:pic>
      <p:sp>
        <p:nvSpPr>
          <p:cNvPr id="12" name="Textfeld 11"/>
          <p:cNvSpPr txBox="1"/>
          <p:nvPr/>
        </p:nvSpPr>
        <p:spPr>
          <a:xfrm>
            <a:off x="5572831" y="6126108"/>
            <a:ext cx="2717493" cy="253916"/>
          </a:xfrm>
          <a:prstGeom prst="rect">
            <a:avLst/>
          </a:prstGeom>
          <a:noFill/>
        </p:spPr>
        <p:txBody>
          <a:bodyPr wrap="square" rtlCol="0">
            <a:spAutoFit/>
          </a:bodyPr>
          <a:lstStyle/>
          <a:p>
            <a:r>
              <a:rPr lang="de-AT" sz="1050" dirty="0" smtClean="0"/>
              <a:t>Aus: </a:t>
            </a:r>
            <a:r>
              <a:rPr lang="de-AT" sz="1050" dirty="0" err="1" smtClean="0"/>
              <a:t>Factsheet</a:t>
            </a:r>
            <a:r>
              <a:rPr lang="de-AT" sz="1050" dirty="0" smtClean="0"/>
              <a:t> WWF.CH 2017</a:t>
            </a:r>
            <a:endParaRPr lang="de-AT" sz="1050" dirty="0"/>
          </a:p>
        </p:txBody>
      </p:sp>
    </p:spTree>
    <p:extLst>
      <p:ext uri="{BB962C8B-B14F-4D97-AF65-F5344CB8AC3E}">
        <p14:creationId xmlns:p14="http://schemas.microsoft.com/office/powerpoint/2010/main" val="201094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äsentation_Orange Vorlage">
  <a:themeElements>
    <a:clrScheme name="WWF blau">
      <a:dk1>
        <a:srgbClr val="000000"/>
      </a:dk1>
      <a:lt1>
        <a:srgbClr val="FFFFFF"/>
      </a:lt1>
      <a:dk2>
        <a:srgbClr val="9A681C"/>
      </a:dk2>
      <a:lt2>
        <a:srgbClr val="BCB9B8"/>
      </a:lt2>
      <a:accent1>
        <a:srgbClr val="00728F"/>
      </a:accent1>
      <a:accent2>
        <a:srgbClr val="44C8F5"/>
      </a:accent2>
      <a:accent3>
        <a:srgbClr val="71CEEA"/>
      </a:accent3>
      <a:accent4>
        <a:srgbClr val="007476"/>
      </a:accent4>
      <a:accent5>
        <a:srgbClr val="00ACCD"/>
      </a:accent5>
      <a:accent6>
        <a:srgbClr val="B1E9DC"/>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WF blau">
    <a:dk1>
      <a:srgbClr val="000000"/>
    </a:dk1>
    <a:lt1>
      <a:srgbClr val="FFFFFF"/>
    </a:lt1>
    <a:dk2>
      <a:srgbClr val="9A681C"/>
    </a:dk2>
    <a:lt2>
      <a:srgbClr val="BCB9B8"/>
    </a:lt2>
    <a:accent1>
      <a:srgbClr val="00728F"/>
    </a:accent1>
    <a:accent2>
      <a:srgbClr val="44C8F5"/>
    </a:accent2>
    <a:accent3>
      <a:srgbClr val="71CEEA"/>
    </a:accent3>
    <a:accent4>
      <a:srgbClr val="007476"/>
    </a:accent4>
    <a:accent5>
      <a:srgbClr val="00ACCD"/>
    </a:accent5>
    <a:accent6>
      <a:srgbClr val="B1E9DC"/>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1062</Words>
  <Application>Microsoft Office PowerPoint</Application>
  <PresentationFormat>Bildschirmpräsentation (4:3)</PresentationFormat>
  <Paragraphs>156</Paragraphs>
  <Slides>17</Slides>
  <Notes>13</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17</vt:i4>
      </vt:variant>
    </vt:vector>
  </HeadingPairs>
  <TitlesOfParts>
    <vt:vector size="23" baseType="lpstr">
      <vt:lpstr>Arial</vt:lpstr>
      <vt:lpstr>Calibri</vt:lpstr>
      <vt:lpstr>Helvetica Neue</vt:lpstr>
      <vt:lpstr>WWF</vt:lpstr>
      <vt:lpstr>Präsentation_Orange Vorlage</vt:lpstr>
      <vt:lpstr>Larissa</vt:lpstr>
      <vt:lpstr>PowerPoint-Präsentation</vt:lpstr>
      <vt:lpstr>PowerPoint-Präsentation</vt:lpstr>
      <vt:lpstr>Nutzung erneuerbarer Energie</vt:lpstr>
      <vt:lpstr>Primärenergiebedarf</vt:lpstr>
      <vt:lpstr>Endenergie: Bedarf und Deckung</vt:lpstr>
      <vt:lpstr>EU Overshoot Day 2019</vt:lpstr>
      <vt:lpstr>PowerPoint-Präsentation</vt:lpstr>
      <vt:lpstr>Klimaschutz braucht Emissionsreduktion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WWF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Hintermeier</dc:creator>
  <cp:lastModifiedBy>Hanna Simons</cp:lastModifiedBy>
  <cp:revision>64</cp:revision>
  <dcterms:created xsi:type="dcterms:W3CDTF">2017-02-27T09:11:33Z</dcterms:created>
  <dcterms:modified xsi:type="dcterms:W3CDTF">2019-05-21T07:00:47Z</dcterms:modified>
</cp:coreProperties>
</file>